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4686E2"/>
    <a:srgbClr val="7DD330"/>
    <a:srgbClr val="00CC00"/>
    <a:srgbClr val="0C7CD2"/>
    <a:srgbClr val="1F7EE7"/>
    <a:srgbClr val="AE1517"/>
    <a:srgbClr val="CC0000"/>
    <a:srgbClr val="235CB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60"/>
  </p:normalViewPr>
  <p:slideViewPr>
    <p:cSldViewPr>
      <p:cViewPr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7" descr="Sansbvcbdsfstitre-1sdfsfs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FR" b="1" smtClean="0">
                <a:solidFill>
                  <a:schemeClr val="bg1"/>
                </a:solidFill>
              </a:rPr>
              <a:t>Page </a:t>
            </a:r>
            <a:fld id="{65F43A80-5803-4B87-BA09-27085D25895C}" type="slidenum">
              <a:rPr lang="fr-FR" b="1" smtClean="0">
                <a:solidFill>
                  <a:schemeClr val="bg1"/>
                </a:solidFill>
              </a:rPr>
              <a:pPr eaLnBrk="1" hangingPunct="1">
                <a:defRPr/>
              </a:pPr>
              <a:t>‹N°›</a:t>
            </a:fld>
            <a:endParaRPr lang="fr-FR" b="1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2" descr="nn,b,b,b,n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0" y="1412776"/>
            <a:ext cx="6877050" cy="2087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>
            <a:spAutoFit/>
          </a:bodyPr>
          <a:lstStyle/>
          <a:p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L’intégration de la notion de surveillance dans la formation des futurs BNSSA</a:t>
            </a:r>
            <a:endParaRPr lang="fr-FR" sz="2800" b="1" dirty="0">
              <a:solidFill>
                <a:srgbClr val="4686E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fr-FR" sz="2800" i="1" dirty="0">
                <a:latin typeface="Times New Roman" pitchFamily="18" charset="0"/>
                <a:cs typeface="Times New Roman" pitchFamily="18" charset="0"/>
              </a:rPr>
              <a:t>Walter HENRY</a:t>
            </a:r>
          </a:p>
          <a:p>
            <a:r>
              <a:rPr lang="fr-FR" sz="2800" i="1" dirty="0">
                <a:latin typeface="Times New Roman" pitchFamily="18" charset="0"/>
                <a:cs typeface="Times New Roman" pitchFamily="18" charset="0"/>
              </a:rPr>
              <a:t>Ville de Créteil</a:t>
            </a:r>
            <a:endParaRPr lang="fr-FR" sz="2800" i="1" dirty="0"/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LOGOCOUL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2492896"/>
            <a:ext cx="8191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 bwMode="auto">
          <a:xfrm>
            <a:off x="0" y="1"/>
            <a:ext cx="9144000" cy="806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LES FORMATEURS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179388" y="1196975"/>
            <a:ext cx="8856662" cy="4968875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fr-FR" sz="2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Qui sont ils ?</a:t>
            </a:r>
          </a:p>
          <a:p>
            <a:pPr marL="0" indent="0" eaLnBrk="1" hangingPunct="1">
              <a:buFontTx/>
              <a:buNone/>
              <a:defRPr/>
            </a:pPr>
            <a:r>
              <a:rPr lang="fr-FR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Des formateurs expérimentés formant une équipe pluridisciplinaire</a:t>
            </a:r>
          </a:p>
          <a:p>
            <a:pPr marL="0" indent="0" eaLnBrk="1" hangingPunct="1">
              <a:buFontTx/>
              <a:buNone/>
              <a:defRPr/>
            </a:pPr>
            <a:r>
              <a:rPr lang="fr-FR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MNS, BEESAN, BPJEPS, BNSSA, BNMPS PAE1</a:t>
            </a:r>
          </a:p>
          <a:p>
            <a:pPr marL="0" indent="0" eaLnBrk="1" hangingPunct="1">
              <a:buFontTx/>
              <a:buNone/>
              <a:defRPr/>
            </a:pPr>
            <a:endParaRPr lang="fr-FR" sz="2000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fr-FR" sz="2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Qui seront-ils ?</a:t>
            </a:r>
          </a:p>
          <a:p>
            <a:pPr marL="0" indent="0" eaLnBrk="1" hangingPunct="1">
              <a:buFontTx/>
              <a:buNone/>
              <a:defRPr/>
            </a:pPr>
            <a:r>
              <a:rPr lang="fr-FR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Des diplômés d’une PAE spécifique</a:t>
            </a:r>
          </a:p>
          <a:p>
            <a:pPr marL="0" indent="0" eaLnBrk="1" hangingPunct="1">
              <a:buFontTx/>
              <a:buNone/>
              <a:defRPr/>
            </a:pPr>
            <a:r>
              <a:rPr lang="fr-FR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(PAE = Pédagogie à l’Emploi de Catégorie)</a:t>
            </a:r>
          </a:p>
          <a:p>
            <a:pPr marL="0" indent="0" eaLnBrk="1" hangingPunct="1">
              <a:buFontTx/>
              <a:buNone/>
              <a:defRPr/>
            </a:pPr>
            <a:endParaRPr lang="fr-FR" sz="2000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fr-FR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			Les </a:t>
            </a:r>
            <a:r>
              <a:rPr lang="fr-FR" sz="20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organismes habilités vont devoir </a:t>
            </a:r>
            <a:r>
              <a:rPr lang="fr-FR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rédiger </a:t>
            </a:r>
            <a:r>
              <a:rPr lang="fr-FR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un </a:t>
            </a:r>
            <a:r>
              <a:rPr lang="fr-FR" sz="20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scénario </a:t>
            </a:r>
            <a:r>
              <a:rPr lang="fr-FR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			pédagogique</a:t>
            </a:r>
            <a:endParaRPr lang="fr-FR" sz="2000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0" indent="0" eaLnBrk="1" hangingPunct="1">
              <a:buFontTx/>
              <a:buNone/>
              <a:defRPr/>
            </a:pPr>
            <a:endParaRPr lang="fr-FR" sz="2000" b="1" dirty="0" smtClean="0">
              <a:solidFill>
                <a:srgbClr val="4686E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buFontTx/>
              <a:buChar char="-"/>
              <a:defRPr/>
            </a:pPr>
            <a:endParaRPr lang="fr-FR" sz="2000" b="1" dirty="0" smtClean="0">
              <a:solidFill>
                <a:srgbClr val="4686E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fr-FR" sz="2000" b="1" dirty="0" smtClean="0">
              <a:solidFill>
                <a:srgbClr val="4686E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8913"/>
            <a:ext cx="822325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8748713" y="5229225"/>
            <a:ext cx="215900" cy="21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2" descr="nn,b,b,b,n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0" y="2132856"/>
            <a:ext cx="6877050" cy="97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>
            <a:spAutoFit/>
          </a:bodyPr>
          <a:lstStyle/>
          <a:p>
            <a:r>
              <a:rPr lang="fr-FR" sz="4000" b="1" dirty="0" smtClean="0">
                <a:latin typeface="Times New Roman" pitchFamily="18" charset="0"/>
                <a:cs typeface="Times New Roman" pitchFamily="18" charset="0"/>
              </a:rPr>
              <a:t>Merci de votre attention</a:t>
            </a:r>
            <a:endParaRPr lang="fr-FR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900113" y="173038"/>
            <a:ext cx="7704137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>
              <a:buFont typeface="Arial" pitchFamily="34" charset="0"/>
              <a:buChar char="•"/>
            </a:pPr>
            <a:r>
              <a:rPr lang="fr-FR" sz="2000" b="1" u="sng" dirty="0">
                <a:latin typeface="Times New Roman" pitchFamily="18" charset="0"/>
                <a:cs typeface="Times New Roman" pitchFamily="18" charset="0"/>
              </a:rPr>
              <a:t>Les missions des BNSSA </a:t>
            </a:r>
            <a:r>
              <a:rPr lang="fr-FR" sz="20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 algn="just"/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1977 : Surveillance en milieu naturel (plan d’eau, mer, océan)</a:t>
            </a:r>
          </a:p>
          <a:p>
            <a:pPr lvl="1" algn="just"/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1991 : Surveillance des établissements nautiques (piscines municipales et centres privés)</a:t>
            </a:r>
          </a:p>
          <a:p>
            <a:pPr algn="just"/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fr-FR" sz="2000" b="1" u="sng" dirty="0">
                <a:latin typeface="Times New Roman" pitchFamily="18" charset="0"/>
                <a:cs typeface="Times New Roman" pitchFamily="18" charset="0"/>
              </a:rPr>
              <a:t>La réforme du B.N.S.S.A</a:t>
            </a:r>
            <a:r>
              <a:rPr lang="fr-FR" sz="2000" b="1" dirty="0">
                <a:latin typeface="Times New Roman" pitchFamily="18" charset="0"/>
                <a:cs typeface="Times New Roman" pitchFamily="18" charset="0"/>
              </a:rPr>
              <a:t>. :</a:t>
            </a:r>
          </a:p>
          <a:p>
            <a:pPr lvl="1" algn="just"/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En vigueur depuis le 1er juillet 2011</a:t>
            </a:r>
          </a:p>
          <a:p>
            <a:pPr lvl="1" algn="just"/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Réflexions menées dans le cadre de cette réforme</a:t>
            </a:r>
          </a:p>
          <a:p>
            <a:pPr lvl="1" algn="just"/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Un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tronc commun et un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module spécifique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« milieu naturel »</a:t>
            </a:r>
          </a:p>
          <a:p>
            <a:pPr algn="just"/>
            <a:r>
              <a:rPr lang="fr-FR" sz="2000" b="1" dirty="0">
                <a:solidFill>
                  <a:srgbClr val="4686E2"/>
                </a:solidFill>
                <a:latin typeface="Verdana" pitchFamily="34" charset="0"/>
              </a:rPr>
              <a:t>								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3038"/>
            <a:ext cx="81756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ectangle 1"/>
          <p:cNvSpPr/>
          <p:nvPr/>
        </p:nvSpPr>
        <p:spPr>
          <a:xfrm>
            <a:off x="8172450" y="4724400"/>
            <a:ext cx="215900" cy="217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900113" y="173038"/>
            <a:ext cx="8135937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>
              <a:lnSpc>
                <a:spcPct val="80000"/>
              </a:lnSpc>
            </a:pPr>
            <a:r>
              <a:rPr lang="fr-FR" sz="2000" b="1" u="sng" dirty="0">
                <a:latin typeface="Times New Roman" pitchFamily="18" charset="0"/>
                <a:cs typeface="Times New Roman" pitchFamily="18" charset="0"/>
              </a:rPr>
              <a:t>Contenu de l’examen du Tronc Commun du BNSSA</a:t>
            </a:r>
            <a:r>
              <a:rPr lang="fr-FR" sz="2000" b="1" dirty="0">
                <a:latin typeface="Times New Roman" pitchFamily="18" charset="0"/>
                <a:cs typeface="Times New Roman" pitchFamily="18" charset="0"/>
              </a:rPr>
              <a:t> :</a:t>
            </a:r>
          </a:p>
          <a:p>
            <a:pPr>
              <a:lnSpc>
                <a:spcPct val="80000"/>
              </a:lnSpc>
            </a:pP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è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Partage de l’examen tronc commun en deux modules :</a:t>
            </a:r>
          </a:p>
          <a:p>
            <a:pPr>
              <a:lnSpc>
                <a:spcPct val="80000"/>
              </a:lnSpc>
            </a:pP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Minimum de 10’ de récupération entre chaque épreuve pratique</a:t>
            </a:r>
          </a:p>
          <a:p>
            <a:pPr>
              <a:lnSpc>
                <a:spcPct val="80000"/>
              </a:lnSpc>
            </a:pP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	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fr-FR" sz="2000" i="1" u="sng" dirty="0">
                <a:latin typeface="Times New Roman" pitchFamily="18" charset="0"/>
                <a:cs typeface="Times New Roman" pitchFamily="18" charset="0"/>
              </a:rPr>
              <a:t>Module pratique éliminatoire 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3">
              <a:lnSpc>
                <a:spcPct val="80000"/>
              </a:lnSpc>
            </a:pP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 lvl="3">
              <a:lnSpc>
                <a:spcPct val="80000"/>
              </a:lnSpc>
              <a:buFont typeface="Arial" pitchFamily="34" charset="0"/>
              <a:buChar char="•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Epreuve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combinée sans matériel ;</a:t>
            </a:r>
          </a:p>
          <a:p>
            <a:pPr lvl="3">
              <a:lnSpc>
                <a:spcPct val="80000"/>
              </a:lnSpc>
              <a:buFont typeface="Arial" pitchFamily="34" charset="0"/>
              <a:buChar char="•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Epreuve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combinée avec matériel ;</a:t>
            </a:r>
          </a:p>
          <a:p>
            <a:pPr lvl="3">
              <a:lnSpc>
                <a:spcPct val="80000"/>
              </a:lnSpc>
              <a:buFont typeface="Arial" pitchFamily="34" charset="0"/>
              <a:buChar char="•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Actions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du sauveteur sur la victime.</a:t>
            </a:r>
          </a:p>
          <a:p>
            <a:pPr>
              <a:lnSpc>
                <a:spcPct val="80000"/>
              </a:lnSpc>
            </a:pP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	B/ </a:t>
            </a:r>
            <a:r>
              <a:rPr lang="fr-FR" sz="2000" i="1" u="sng" dirty="0">
                <a:latin typeface="Times New Roman" pitchFamily="18" charset="0"/>
                <a:cs typeface="Times New Roman" pitchFamily="18" charset="0"/>
              </a:rPr>
              <a:t>Module théorique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 :</a:t>
            </a:r>
          </a:p>
          <a:p>
            <a:pPr>
              <a:lnSpc>
                <a:spcPct val="80000"/>
              </a:lnSpc>
            </a:pP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°- QCM Réglementation.</a:t>
            </a:r>
          </a:p>
          <a:p>
            <a:pPr algn="just"/>
            <a:endParaRPr lang="fr-FR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3038"/>
            <a:ext cx="81756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8820150" y="5300663"/>
            <a:ext cx="215900" cy="21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30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79388" y="115888"/>
            <a:ext cx="8785225" cy="67421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fr-FR" sz="2400" b="1" i="1" u="sng" dirty="0" smtClean="0">
                <a:latin typeface="Times New Roman" pitchFamily="18" charset="0"/>
                <a:cs typeface="Times New Roman" pitchFamily="18" charset="0"/>
              </a:rPr>
              <a:t>Epreuve combinée sans matériel</a:t>
            </a:r>
            <a:r>
              <a:rPr lang="fr-FR" sz="2400" u="sng" dirty="0" smtClean="0">
                <a:latin typeface="Times New Roman" pitchFamily="18" charset="0"/>
                <a:cs typeface="Times New Roman" pitchFamily="18" charset="0"/>
              </a:rPr>
              <a:t> en bassin de 25 mètres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 algn="just" eaLnBrk="1" hangingPunct="1">
              <a:lnSpc>
                <a:spcPct val="80000"/>
              </a:lnSpc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Le départ est donné par un coup de sifflet à l’issue duquel le candidat doit effectuer dans la continuité un scénario de sauvetage  en moins de </a:t>
            </a:r>
            <a:r>
              <a:rPr lang="fr-FR" sz="2400" b="1" u="sng" dirty="0" smtClean="0">
                <a:latin typeface="Times New Roman" pitchFamily="18" charset="0"/>
                <a:cs typeface="Times New Roman" pitchFamily="18" charset="0"/>
              </a:rPr>
              <a:t>2 minutes et 40 secondes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sur une distance totale de 100 mètres.</a:t>
            </a:r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4868863"/>
            <a:ext cx="116205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2339975" y="2708275"/>
            <a:ext cx="5372100" cy="576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1700" b="1">
                <a:solidFill>
                  <a:srgbClr val="FF6600"/>
                </a:solidFill>
                <a:cs typeface="Times New Roman" pitchFamily="18" charset="0"/>
              </a:rPr>
              <a:t>Effectuer une première apnée  de 15 m apnée avec obligation de franchir  la ligne de fond</a:t>
            </a:r>
            <a:endParaRPr lang="fr-FR" sz="1700" b="1">
              <a:cs typeface="Times New Roman" pitchFamily="18" charset="0"/>
            </a:endParaRP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539750" y="1700213"/>
            <a:ext cx="8208963" cy="4333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2500" b="1" dirty="0">
                <a:latin typeface="Times New Roman" pitchFamily="18" charset="0"/>
                <a:cs typeface="Times New Roman" pitchFamily="18" charset="0"/>
              </a:rPr>
              <a:t>Départ plongé puis effectuer 25m en crawl</a:t>
            </a:r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 flipH="1">
            <a:off x="7524750" y="3429000"/>
            <a:ext cx="12239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4279" name="Line 7"/>
          <p:cNvSpPr>
            <a:spLocks noChangeShapeType="1"/>
          </p:cNvSpPr>
          <p:nvPr/>
        </p:nvSpPr>
        <p:spPr bwMode="auto">
          <a:xfrm flipH="1">
            <a:off x="1835150" y="3429000"/>
            <a:ext cx="5545138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4280" name="Line 8"/>
          <p:cNvSpPr>
            <a:spLocks noChangeShapeType="1"/>
          </p:cNvSpPr>
          <p:nvPr/>
        </p:nvSpPr>
        <p:spPr bwMode="auto">
          <a:xfrm flipH="1">
            <a:off x="539750" y="3429000"/>
            <a:ext cx="12239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4281" name="Line 9"/>
          <p:cNvSpPr>
            <a:spLocks noChangeShapeType="1"/>
          </p:cNvSpPr>
          <p:nvPr/>
        </p:nvSpPr>
        <p:spPr bwMode="auto">
          <a:xfrm>
            <a:off x="539750" y="4292600"/>
            <a:ext cx="1295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4282" name="Line 10"/>
          <p:cNvSpPr>
            <a:spLocks noChangeShapeType="1"/>
          </p:cNvSpPr>
          <p:nvPr/>
        </p:nvSpPr>
        <p:spPr bwMode="auto">
          <a:xfrm>
            <a:off x="1835150" y="4292600"/>
            <a:ext cx="5689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4283" name="Line 11"/>
          <p:cNvSpPr>
            <a:spLocks noChangeShapeType="1"/>
          </p:cNvSpPr>
          <p:nvPr/>
        </p:nvSpPr>
        <p:spPr bwMode="auto">
          <a:xfrm flipH="1">
            <a:off x="539750" y="5300663"/>
            <a:ext cx="7254875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4284" name="Text Box 12"/>
          <p:cNvSpPr txBox="1">
            <a:spLocks noChangeArrowheads="1"/>
          </p:cNvSpPr>
          <p:nvPr/>
        </p:nvSpPr>
        <p:spPr bwMode="auto">
          <a:xfrm>
            <a:off x="1116013" y="4581525"/>
            <a:ext cx="6480175" cy="647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700" b="1">
                <a:solidFill>
                  <a:srgbClr val="339966"/>
                </a:solidFill>
                <a:cs typeface="Times New Roman" pitchFamily="18" charset="0"/>
              </a:rPr>
              <a:t>Remorquage mannequin sans une seule immersion totale autorisée max 3 sec</a:t>
            </a:r>
            <a:endParaRPr lang="fr-FR" sz="1700" b="1">
              <a:cs typeface="Times New Roman" pitchFamily="18" charset="0"/>
            </a:endParaRPr>
          </a:p>
        </p:txBody>
      </p:sp>
      <p:sp>
        <p:nvSpPr>
          <p:cNvPr id="54285" name="Line 13"/>
          <p:cNvSpPr>
            <a:spLocks noChangeShapeType="1"/>
          </p:cNvSpPr>
          <p:nvPr/>
        </p:nvSpPr>
        <p:spPr bwMode="auto">
          <a:xfrm flipH="1">
            <a:off x="539750" y="2492375"/>
            <a:ext cx="0" cy="29527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86" name="Line 14"/>
          <p:cNvSpPr>
            <a:spLocks noChangeShapeType="1"/>
          </p:cNvSpPr>
          <p:nvPr/>
        </p:nvSpPr>
        <p:spPr bwMode="auto">
          <a:xfrm>
            <a:off x="8748713" y="2492375"/>
            <a:ext cx="0" cy="29527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87" name="Text Box 15"/>
          <p:cNvSpPr txBox="1">
            <a:spLocks noChangeArrowheads="1"/>
          </p:cNvSpPr>
          <p:nvPr/>
        </p:nvSpPr>
        <p:spPr bwMode="auto">
          <a:xfrm>
            <a:off x="2268538" y="3644900"/>
            <a:ext cx="5372100" cy="5048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1700" b="1">
                <a:solidFill>
                  <a:srgbClr val="333399"/>
                </a:solidFill>
                <a:cs typeface="Times New Roman" pitchFamily="18" charset="0"/>
              </a:rPr>
              <a:t>Effectuer une seconde apnée  de 15 m apnée avec obligation de franchir la  ligne de fond</a:t>
            </a:r>
            <a:endParaRPr lang="fr-FR" sz="1700" b="1">
              <a:cs typeface="Times New Roman" pitchFamily="18" charset="0"/>
            </a:endParaRPr>
          </a:p>
        </p:txBody>
      </p:sp>
      <p:sp>
        <p:nvSpPr>
          <p:cNvPr id="54288" name="Text Box 16"/>
          <p:cNvSpPr txBox="1">
            <a:spLocks noChangeArrowheads="1"/>
          </p:cNvSpPr>
          <p:nvPr/>
        </p:nvSpPr>
        <p:spPr bwMode="auto">
          <a:xfrm>
            <a:off x="2627313" y="5734050"/>
            <a:ext cx="4176712" cy="790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400" b="1">
                <a:latin typeface="Tahoma" pitchFamily="34" charset="0"/>
                <a:cs typeface="Times New Roman" pitchFamily="18" charset="0"/>
              </a:rPr>
              <a:t>Lignes des </a:t>
            </a:r>
            <a:r>
              <a:rPr lang="fr-FR" sz="1400" b="1">
                <a:cs typeface="Times New Roman" pitchFamily="18" charset="0"/>
              </a:rPr>
              <a:t>5 mètres matérialisées réellement  sous l’eau et en surface sur le bord du bassin</a:t>
            </a:r>
            <a:endParaRPr lang="fr-FR" sz="1400" b="1"/>
          </a:p>
          <a:p>
            <a:pPr algn="ctr" eaLnBrk="0" hangingPunct="0"/>
            <a:r>
              <a:rPr lang="fr-FR" sz="1400" b="1">
                <a:cs typeface="Times New Roman" pitchFamily="18" charset="0"/>
              </a:rPr>
              <a:t>Matérialisation fictive en surface</a:t>
            </a:r>
            <a:endParaRPr lang="fr-FR" sz="1400" b="1"/>
          </a:p>
        </p:txBody>
      </p:sp>
      <p:sp>
        <p:nvSpPr>
          <p:cNvPr id="54289" name="Line 17"/>
          <p:cNvSpPr>
            <a:spLocks noChangeShapeType="1"/>
          </p:cNvSpPr>
          <p:nvPr/>
        </p:nvSpPr>
        <p:spPr bwMode="auto">
          <a:xfrm>
            <a:off x="7524750" y="2492375"/>
            <a:ext cx="0" cy="2808288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90" name="Line 18"/>
          <p:cNvSpPr>
            <a:spLocks noChangeShapeType="1"/>
          </p:cNvSpPr>
          <p:nvPr/>
        </p:nvSpPr>
        <p:spPr bwMode="auto">
          <a:xfrm>
            <a:off x="1835150" y="2492375"/>
            <a:ext cx="0" cy="187325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91" name="AutoShape 19"/>
          <p:cNvSpPr>
            <a:spLocks noChangeArrowheads="1"/>
          </p:cNvSpPr>
          <p:nvPr/>
        </p:nvSpPr>
        <p:spPr bwMode="auto">
          <a:xfrm>
            <a:off x="1692275" y="2205038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92" name="AutoShape 20"/>
          <p:cNvSpPr>
            <a:spLocks noChangeArrowheads="1"/>
          </p:cNvSpPr>
          <p:nvPr/>
        </p:nvSpPr>
        <p:spPr bwMode="auto">
          <a:xfrm>
            <a:off x="7380288" y="21336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93" name="AutoShape 21"/>
          <p:cNvSpPr>
            <a:spLocks noChangeArrowheads="1"/>
          </p:cNvSpPr>
          <p:nvPr/>
        </p:nvSpPr>
        <p:spPr bwMode="auto">
          <a:xfrm>
            <a:off x="1692275" y="5373688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94" name="AutoShape 22"/>
          <p:cNvSpPr>
            <a:spLocks noChangeArrowheads="1"/>
          </p:cNvSpPr>
          <p:nvPr/>
        </p:nvSpPr>
        <p:spPr bwMode="auto">
          <a:xfrm>
            <a:off x="7380288" y="5373688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95" name="Line 23"/>
          <p:cNvSpPr>
            <a:spLocks noChangeShapeType="1"/>
          </p:cNvSpPr>
          <p:nvPr/>
        </p:nvSpPr>
        <p:spPr bwMode="auto">
          <a:xfrm>
            <a:off x="539750" y="2565400"/>
            <a:ext cx="8208963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-252413" y="18780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145" name="Rectangle 26"/>
          <p:cNvSpPr>
            <a:spLocks noChangeArrowheads="1"/>
          </p:cNvSpPr>
          <p:nvPr/>
        </p:nvSpPr>
        <p:spPr bwMode="auto">
          <a:xfrm>
            <a:off x="0" y="24209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4299" name="Line 27"/>
          <p:cNvSpPr>
            <a:spLocks noChangeShapeType="1"/>
          </p:cNvSpPr>
          <p:nvPr/>
        </p:nvSpPr>
        <p:spPr bwMode="auto">
          <a:xfrm>
            <a:off x="7524750" y="4292600"/>
            <a:ext cx="12239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4300" name="Text Box 28"/>
          <p:cNvSpPr txBox="1">
            <a:spLocks noChangeArrowheads="1"/>
          </p:cNvSpPr>
          <p:nvPr/>
        </p:nvSpPr>
        <p:spPr bwMode="auto">
          <a:xfrm>
            <a:off x="684213" y="2708275"/>
            <a:ext cx="1081087" cy="576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1700" b="1">
                <a:cs typeface="Times New Roman" pitchFamily="18" charset="0"/>
              </a:rPr>
              <a:t>Nage en surface</a:t>
            </a:r>
          </a:p>
        </p:txBody>
      </p:sp>
      <p:sp>
        <p:nvSpPr>
          <p:cNvPr id="54301" name="Text Box 29"/>
          <p:cNvSpPr txBox="1">
            <a:spLocks noChangeArrowheads="1"/>
          </p:cNvSpPr>
          <p:nvPr/>
        </p:nvSpPr>
        <p:spPr bwMode="auto">
          <a:xfrm>
            <a:off x="7596188" y="2708275"/>
            <a:ext cx="1081087" cy="576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1700" b="1">
                <a:cs typeface="Times New Roman" pitchFamily="18" charset="0"/>
              </a:rPr>
              <a:t>Nage en surface</a:t>
            </a:r>
          </a:p>
        </p:txBody>
      </p:sp>
      <p:sp>
        <p:nvSpPr>
          <p:cNvPr id="54302" name="Line 30"/>
          <p:cNvSpPr>
            <a:spLocks noChangeShapeType="1"/>
          </p:cNvSpPr>
          <p:nvPr/>
        </p:nvSpPr>
        <p:spPr bwMode="auto">
          <a:xfrm flipH="1">
            <a:off x="8243888" y="4365625"/>
            <a:ext cx="4318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54303" name="Line 31"/>
          <p:cNvSpPr>
            <a:spLocks noChangeShapeType="1"/>
          </p:cNvSpPr>
          <p:nvPr/>
        </p:nvSpPr>
        <p:spPr bwMode="auto">
          <a:xfrm flipH="1" flipV="1">
            <a:off x="1979613" y="5661025"/>
            <a:ext cx="647700" cy="396875"/>
          </a:xfrm>
          <a:prstGeom prst="line">
            <a:avLst/>
          </a:prstGeom>
          <a:ln>
            <a:solidFill>
              <a:srgbClr val="FF0000"/>
            </a:solidFill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4304" name="Line 32"/>
          <p:cNvSpPr>
            <a:spLocks noChangeShapeType="1"/>
          </p:cNvSpPr>
          <p:nvPr/>
        </p:nvSpPr>
        <p:spPr bwMode="auto">
          <a:xfrm flipV="1">
            <a:off x="6732588" y="5661025"/>
            <a:ext cx="647700" cy="504825"/>
          </a:xfrm>
          <a:prstGeom prst="line">
            <a:avLst/>
          </a:prstGeom>
          <a:ln>
            <a:solidFill>
              <a:srgbClr val="FF0000"/>
            </a:solidFill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/>
          </a:p>
        </p:txBody>
      </p:sp>
    </p:spTree>
    <p:custDataLst>
      <p:tags r:id="rId1"/>
    </p:custData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2000"/>
                                        <p:tgtEl>
                                          <p:spTgt spid="54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2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20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5" dur="20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0" dur="2000"/>
                                        <p:tgtEl>
                                          <p:spTgt spid="54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3" dur="2000"/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6" dur="2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1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4" dur="20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animBg="1"/>
      <p:bldP spid="54277" grpId="0" animBg="1"/>
      <p:bldP spid="54278" grpId="0" animBg="1"/>
      <p:bldP spid="54279" grpId="0" animBg="1"/>
      <p:bldP spid="54280" grpId="0" animBg="1"/>
      <p:bldP spid="54281" grpId="0" animBg="1"/>
      <p:bldP spid="54282" grpId="0" animBg="1"/>
      <p:bldP spid="54283" grpId="0" animBg="1"/>
      <p:bldP spid="54284" grpId="0" animBg="1"/>
      <p:bldP spid="54285" grpId="0" animBg="1"/>
      <p:bldP spid="54286" grpId="0" animBg="1"/>
      <p:bldP spid="54287" grpId="0" animBg="1"/>
      <p:bldP spid="54288" grpId="0" animBg="1"/>
      <p:bldP spid="54289" grpId="0" animBg="1"/>
      <p:bldP spid="54290" grpId="0" animBg="1"/>
      <p:bldP spid="54291" grpId="0" animBg="1"/>
      <p:bldP spid="54292" grpId="0" animBg="1"/>
      <p:bldP spid="54293" grpId="0" animBg="1"/>
      <p:bldP spid="54294" grpId="0" animBg="1"/>
      <p:bldP spid="54295" grpId="0" animBg="1"/>
      <p:bldP spid="54299" grpId="0" animBg="1"/>
      <p:bldP spid="54300" grpId="0" animBg="1"/>
      <p:bldP spid="54301" grpId="0" animBg="1"/>
      <p:bldP spid="5430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0"/>
            <a:ext cx="9144000" cy="5492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L’EXAMEN</a:t>
            </a:r>
            <a:r>
              <a:rPr lang="fr-FR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BNSSA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79388" y="1196975"/>
            <a:ext cx="8785225" cy="55451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>
              <a:lnSpc>
                <a:spcPct val="80000"/>
              </a:lnSpc>
            </a:pPr>
            <a:r>
              <a:rPr lang="fr-FR" sz="2000" b="1" i="1" u="sng" dirty="0" smtClean="0">
                <a:latin typeface="Times New Roman" pitchFamily="18" charset="0"/>
                <a:cs typeface="Times New Roman" pitchFamily="18" charset="0"/>
              </a:rPr>
              <a:t>Epreuve combinée avec matériel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 algn="l" eaLnBrk="1" hangingPunct="1">
              <a:lnSpc>
                <a:spcPct val="80000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250 mètres à faire en moins de </a:t>
            </a:r>
            <a:r>
              <a:rPr lang="fr-FR" sz="2000" u="sng" dirty="0" smtClean="0">
                <a:latin typeface="Times New Roman" pitchFamily="18" charset="0"/>
                <a:cs typeface="Times New Roman" pitchFamily="18" charset="0"/>
              </a:rPr>
              <a:t>4 minutes et 20 secondes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80000"/>
              </a:lnSpc>
            </a:pP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	1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° Après le signal de départ, le candidat devra s’équiper</a:t>
            </a:r>
          </a:p>
          <a:p>
            <a:pPr algn="l" eaLnBrk="1" hangingPunct="1">
              <a:lnSpc>
                <a:spcPct val="80000"/>
              </a:lnSpc>
            </a:pP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2" algn="l" eaLnBrk="1" hangingPunct="1">
              <a:lnSpc>
                <a:spcPct val="80000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° Le candidat parcours 200 mètres en PMT.</a:t>
            </a:r>
          </a:p>
          <a:p>
            <a:pPr lvl="2" algn="l" eaLnBrk="1" hangingPunct="1">
              <a:lnSpc>
                <a:spcPct val="80000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A la fin du parcours de nage, il doit effectuer une immersion pour rechercher un mannequin situé dans les 5 derniers mètres du parcours PMT.</a:t>
            </a:r>
          </a:p>
          <a:p>
            <a:pPr algn="l" eaLnBrk="1" hangingPunct="1">
              <a:lnSpc>
                <a:spcPct val="80000"/>
              </a:lnSpc>
            </a:pP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			3° Il remontera le mannequin dans la</a:t>
            </a:r>
          </a:p>
          <a:p>
            <a:pPr algn="l" eaLnBrk="1" hangingPunct="1">
              <a:lnSpc>
                <a:spcPct val="80000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			zone matérialisée des cinq mètres, et il</a:t>
            </a:r>
          </a:p>
          <a:p>
            <a:pPr algn="l" eaLnBrk="1" hangingPunct="1">
              <a:lnSpc>
                <a:spcPct val="80000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			devra le remorquer sur 50 mètres.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822325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8820150" y="5300663"/>
            <a:ext cx="215900" cy="21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0"/>
            <a:ext cx="9144000" cy="5492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L’EXAMEN BNSSA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0" y="980728"/>
            <a:ext cx="8785225" cy="56165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>
              <a:lnSpc>
                <a:spcPct val="80000"/>
              </a:lnSpc>
            </a:pPr>
            <a:r>
              <a:rPr lang="fr-FR" sz="2400" b="1" i="1" u="sng" dirty="0" smtClean="0">
                <a:latin typeface="Times New Roman" pitchFamily="18" charset="0"/>
                <a:cs typeface="Times New Roman" pitchFamily="18" charset="0"/>
              </a:rPr>
              <a:t>Actions du sauveteur sur la victime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 :</a:t>
            </a:r>
          </a:p>
          <a:p>
            <a:pPr algn="l" eaLnBrk="1" hangingPunct="1">
              <a:lnSpc>
                <a:spcPct val="80000"/>
              </a:lnSpc>
            </a:pPr>
            <a:endParaRPr lang="fr-FR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Cette épreuve consiste en un scénario qui doit permettre l’évaluation des compétences du candidat en situation réelle.</a:t>
            </a:r>
          </a:p>
          <a:p>
            <a:pPr algn="just" eaLnBrk="1" hangingPunct="1">
              <a:lnSpc>
                <a:spcPct val="80000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Elle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consiste 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 algn="just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à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effectuer une nage d’approche ;</a:t>
            </a:r>
          </a:p>
          <a:p>
            <a:pPr algn="just" eaLnBrk="1" hangingPunct="1">
              <a:lnSpc>
                <a:spcPct val="80000"/>
              </a:lnSpc>
            </a:pP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à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effectuer une prise de dégagement de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face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sur une victime simulant une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noyade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 ;</a:t>
            </a:r>
          </a:p>
          <a:p>
            <a:pPr algn="just" eaLnBrk="1" hangingPunct="1">
              <a:lnSpc>
                <a:spcPct val="80000"/>
              </a:lnSpc>
            </a:pP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à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remorquer et à sortir la victime de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l’eau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 ;</a:t>
            </a:r>
          </a:p>
          <a:p>
            <a:pPr algn="just" eaLnBrk="1" hangingPunct="1">
              <a:lnSpc>
                <a:spcPct val="80000"/>
              </a:lnSpc>
            </a:pP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3" algn="just" eaLnBrk="1" hangingPunct="1">
              <a:lnSpc>
                <a:spcPct val="80000"/>
              </a:lnSpc>
            </a:pP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Le candidat effectuera un bilan une fois</a:t>
            </a:r>
          </a:p>
          <a:p>
            <a:pPr lvl="3" algn="just" eaLnBrk="1" hangingPunct="1">
              <a:lnSpc>
                <a:spcPct val="80000"/>
              </a:lnSpc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			la victime sortie de l’eau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15888"/>
            <a:ext cx="822325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8820150" y="5300663"/>
            <a:ext cx="215900" cy="21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194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 idx="4294967295"/>
          </p:nvPr>
        </p:nvSpPr>
        <p:spPr bwMode="auto">
          <a:xfrm>
            <a:off x="1" y="0"/>
            <a:ext cx="9144000" cy="7334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L’EXAMEN BNSSA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 bwMode="auto">
          <a:xfrm>
            <a:off x="395288" y="962025"/>
            <a:ext cx="8207375" cy="5203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fr-FR" sz="2000" b="1" i="1" u="sng" dirty="0" smtClean="0">
                <a:latin typeface="Times New Roman" pitchFamily="18" charset="0"/>
                <a:cs typeface="Times New Roman" pitchFamily="18" charset="0"/>
              </a:rPr>
              <a:t>Module théorique:  </a:t>
            </a:r>
          </a:p>
          <a:p>
            <a:pPr marL="0" indent="0" eaLnBrk="1" hangingPunct="1"/>
            <a:r>
              <a:rPr lang="fr-FR" sz="2000" b="1" i="1" u="sng" dirty="0" smtClean="0">
                <a:latin typeface="Times New Roman" pitchFamily="18" charset="0"/>
                <a:cs typeface="Times New Roman" pitchFamily="18" charset="0"/>
              </a:rPr>
              <a:t>4° QCM  Réglementation</a:t>
            </a:r>
            <a:r>
              <a:rPr lang="fr-FR" sz="2000" b="1" i="1" dirty="0" smtClean="0">
                <a:latin typeface="Times New Roman" pitchFamily="18" charset="0"/>
                <a:cs typeface="Times New Roman" pitchFamily="18" charset="0"/>
              </a:rPr>
              <a:t>  (45 minutes maximum)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5088"/>
            <a:ext cx="822325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space réservé du contenu 2"/>
          <p:cNvSpPr txBox="1">
            <a:spLocks/>
          </p:cNvSpPr>
          <p:nvPr/>
        </p:nvSpPr>
        <p:spPr>
          <a:xfrm>
            <a:off x="3276600" y="1916113"/>
            <a:ext cx="5391150" cy="33131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fr-FR" sz="2000" b="1" i="1" dirty="0">
                <a:solidFill>
                  <a:srgbClr val="4686E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fr-FR" sz="2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- </a:t>
            </a:r>
            <a:r>
              <a:rPr lang="fr-FR" sz="2000" b="1" u="sng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Thèmes abordés:</a:t>
            </a:r>
          </a:p>
          <a:p>
            <a:pPr algn="just" eaLnBrk="1" hangingPunct="1">
              <a:buFont typeface="Courier New" pitchFamily="49" charset="0"/>
              <a:buChar char="o"/>
              <a:defRPr/>
            </a:pPr>
            <a:r>
              <a:rPr lang="fr-FR" sz="2000" cap="small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Connaissance du milieu</a:t>
            </a:r>
          </a:p>
          <a:p>
            <a:pPr algn="just" eaLnBrk="1" hangingPunct="1">
              <a:buFont typeface="Courier New" pitchFamily="49" charset="0"/>
              <a:buChar char="o"/>
              <a:defRPr/>
            </a:pPr>
            <a:r>
              <a:rPr lang="fr-FR" sz="2000" cap="small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Diplômes, compétences et obligations</a:t>
            </a:r>
          </a:p>
          <a:p>
            <a:pPr algn="just" eaLnBrk="1" hangingPunct="1">
              <a:buFont typeface="Courier New" pitchFamily="49" charset="0"/>
              <a:buChar char="o"/>
              <a:defRPr/>
            </a:pPr>
            <a:r>
              <a:rPr lang="fr-FR" sz="2000" cap="small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Organisation administrative</a:t>
            </a:r>
          </a:p>
          <a:p>
            <a:pPr algn="just" eaLnBrk="1" hangingPunct="1">
              <a:buFont typeface="Courier New" pitchFamily="49" charset="0"/>
              <a:buChar char="o"/>
              <a:defRPr/>
            </a:pPr>
            <a:r>
              <a:rPr lang="fr-FR" sz="2000" cap="small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Organisation de la sécurité</a:t>
            </a:r>
          </a:p>
          <a:p>
            <a:pPr algn="just" eaLnBrk="1" hangingPunct="1">
              <a:buFont typeface="Courier New" pitchFamily="49" charset="0"/>
              <a:buChar char="o"/>
              <a:defRPr/>
            </a:pPr>
            <a:r>
              <a:rPr lang="fr-FR" sz="2000" cap="small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Surveillance et sécurité des activités spécifiques</a:t>
            </a:r>
          </a:p>
          <a:p>
            <a:pPr algn="just" eaLnBrk="1" hangingPunct="1">
              <a:buFont typeface="Courier New" pitchFamily="49" charset="0"/>
              <a:buChar char="o"/>
              <a:defRPr/>
            </a:pPr>
            <a:r>
              <a:rPr lang="fr-FR" sz="2000" cap="small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Conduite à tenir en cas d’accident</a:t>
            </a:r>
            <a:endParaRPr lang="fr-FR" sz="2000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748713" y="5229225"/>
            <a:ext cx="215900" cy="21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 bwMode="auto">
          <a:xfrm>
            <a:off x="0" y="1"/>
            <a:ext cx="9144000" cy="8001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LA FORMATION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539750" y="1125538"/>
            <a:ext cx="8207375" cy="5040312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defRPr/>
            </a:pPr>
            <a:r>
              <a:rPr lang="fr-FR" sz="2000" b="1" dirty="0" smtClean="0">
                <a:solidFill>
                  <a:schemeClr val="tx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A ce jour, liberté totale des formateurs pour atteindre le but.</a:t>
            </a:r>
          </a:p>
          <a:p>
            <a:pPr algn="just" eaLnBrk="1" hangingPunct="1">
              <a:defRPr/>
            </a:pPr>
            <a:endParaRPr lang="fr-FR" sz="2000" b="1" dirty="0" smtClean="0">
              <a:solidFill>
                <a:schemeClr val="tx2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  <a:defRPr/>
            </a:pPr>
            <a:r>
              <a:rPr lang="fr-FR" sz="2000" b="1" dirty="0" smtClean="0">
                <a:solidFill>
                  <a:schemeClr val="tx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En règle générale :</a:t>
            </a:r>
          </a:p>
          <a:p>
            <a:pPr algn="just" eaLnBrk="1" hangingPunct="1">
              <a:defRPr/>
            </a:pPr>
            <a:r>
              <a:rPr lang="fr-FR" sz="2000" b="1" dirty="0" smtClean="0">
                <a:solidFill>
                  <a:schemeClr val="tx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Axée principalement sur l’entrainement physique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fr-FR" sz="2000" b="1" dirty="0" smtClean="0">
                <a:solidFill>
                  <a:schemeClr val="tx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Stage bloqué intensif sur une dizaine de jours ou stage sur une année scolaire</a:t>
            </a:r>
          </a:p>
          <a:p>
            <a:pPr marL="0" indent="0" algn="just" eaLnBrk="1" hangingPunct="1">
              <a:buFontTx/>
              <a:buNone/>
              <a:defRPr/>
            </a:pPr>
            <a:endParaRPr lang="fr-FR" sz="2000" b="1" dirty="0" smtClean="0">
              <a:solidFill>
                <a:schemeClr val="tx2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fr-FR" sz="2000" b="1" dirty="0" smtClean="0">
                <a:solidFill>
                  <a:schemeClr val="tx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Partie importante liée au QCM</a:t>
            </a:r>
          </a:p>
          <a:p>
            <a:pPr marL="0" indent="0" eaLnBrk="1" hangingPunct="1">
              <a:buFontTx/>
              <a:buNone/>
              <a:defRPr/>
            </a:pPr>
            <a:endParaRPr lang="fr-FR" sz="2000" b="1" dirty="0" smtClean="0">
              <a:solidFill>
                <a:srgbClr val="4686E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fr-FR" sz="2000" b="1" dirty="0" smtClean="0">
              <a:solidFill>
                <a:srgbClr val="4686E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fr-FR" sz="2000" b="1" dirty="0" smtClean="0">
              <a:solidFill>
                <a:srgbClr val="4686E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15888"/>
            <a:ext cx="822325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8820150" y="5229225"/>
            <a:ext cx="215900" cy="21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 bwMode="auto">
          <a:xfrm>
            <a:off x="0" y="1"/>
            <a:ext cx="9144000" cy="806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LA FORMATION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539750" y="1196975"/>
            <a:ext cx="8207375" cy="4968875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fr-FR" sz="2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La partie « surveillance » dans la formation </a:t>
            </a:r>
          </a:p>
          <a:p>
            <a:pPr marL="0" indent="0" eaLnBrk="1" hangingPunct="1">
              <a:buFontTx/>
              <a:buNone/>
              <a:defRPr/>
            </a:pPr>
            <a:endParaRPr lang="fr-FR" sz="600" b="1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eaLnBrk="1" hangingPunct="1">
              <a:buFontTx/>
              <a:buChar char="-"/>
              <a:defRPr/>
            </a:pPr>
            <a:r>
              <a:rPr lang="fr-FR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Elle est très faible</a:t>
            </a:r>
          </a:p>
          <a:p>
            <a:pPr eaLnBrk="1" hangingPunct="1">
              <a:buFontTx/>
              <a:buChar char="-"/>
              <a:defRPr/>
            </a:pPr>
            <a:r>
              <a:rPr lang="fr-FR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Absence de stage pratique</a:t>
            </a:r>
          </a:p>
          <a:p>
            <a:pPr eaLnBrk="1" hangingPunct="1">
              <a:buFontTx/>
              <a:buChar char="-"/>
              <a:defRPr/>
            </a:pPr>
            <a:r>
              <a:rPr lang="fr-FR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Les notions de prévention des noyades sont abordées lors de la théorie (travail QCM)</a:t>
            </a:r>
          </a:p>
          <a:p>
            <a:pPr marL="0" indent="0" eaLnBrk="1" hangingPunct="1">
              <a:buFontTx/>
              <a:buNone/>
              <a:defRPr/>
            </a:pPr>
            <a:endParaRPr lang="fr-FR" sz="600" b="1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fr-FR" sz="2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Le </a:t>
            </a:r>
            <a:r>
              <a:rPr lang="fr-FR" sz="2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problème majeur de la surveillance :</a:t>
            </a:r>
          </a:p>
          <a:p>
            <a:pPr marL="0" indent="0" eaLnBrk="1" hangingPunct="1">
              <a:buFontTx/>
              <a:buNone/>
              <a:defRPr/>
            </a:pPr>
            <a:r>
              <a:rPr lang="fr-FR" sz="20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			</a:t>
            </a:r>
            <a:r>
              <a:rPr lang="fr-FR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- La vigilance</a:t>
            </a:r>
          </a:p>
          <a:p>
            <a:pPr marL="0" indent="0" eaLnBrk="1" hangingPunct="1">
              <a:buFontTx/>
              <a:buNone/>
              <a:defRPr/>
            </a:pPr>
            <a:r>
              <a:rPr lang="fr-FR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			- La durée des journées de travail</a:t>
            </a:r>
          </a:p>
          <a:p>
            <a:pPr marL="0" indent="0" eaLnBrk="1" hangingPunct="1">
              <a:buFontTx/>
              <a:buNone/>
              <a:defRPr/>
            </a:pPr>
            <a:r>
              <a:rPr lang="fr-FR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			- Le nombre de surveillants</a:t>
            </a:r>
          </a:p>
          <a:p>
            <a:pPr marL="0" indent="0" eaLnBrk="1" hangingPunct="1">
              <a:buFontTx/>
              <a:buNone/>
              <a:defRPr/>
            </a:pPr>
            <a:r>
              <a:rPr lang="fr-FR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			- Le positionnement des surveillants</a:t>
            </a:r>
          </a:p>
          <a:p>
            <a:pPr marL="0" indent="0" eaLnBrk="1" hangingPunct="1">
              <a:buFontTx/>
              <a:buNone/>
              <a:defRPr/>
            </a:pPr>
            <a:r>
              <a:rPr lang="fr-FR" sz="20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	</a:t>
            </a:r>
            <a:r>
              <a:rPr lang="fr-FR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		- La configuration des bassins</a:t>
            </a:r>
          </a:p>
          <a:p>
            <a:pPr eaLnBrk="1" hangingPunct="1">
              <a:buFontTx/>
              <a:buChar char="-"/>
              <a:defRPr/>
            </a:pPr>
            <a:endParaRPr lang="fr-FR" sz="2000" b="1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eaLnBrk="1" hangingPunct="1">
              <a:buFontTx/>
              <a:buChar char="-"/>
              <a:defRPr/>
            </a:pPr>
            <a:endParaRPr lang="fr-FR" sz="2000" b="1" dirty="0" smtClean="0">
              <a:solidFill>
                <a:srgbClr val="4686E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fr-FR" sz="2000" b="1" dirty="0" smtClean="0">
              <a:solidFill>
                <a:srgbClr val="4686E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8913"/>
            <a:ext cx="822325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8820150" y="5300663"/>
            <a:ext cx="215900" cy="21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2.4|0.8|4.3|4|2.4|1.3|2.5|2.8|2.7"/>
</p:tagLst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274</Words>
  <Application>Microsoft Office PowerPoint</Application>
  <PresentationFormat>Affichage à l'écran (4:3)</PresentationFormat>
  <Paragraphs>111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9" baseType="lpstr">
      <vt:lpstr>Arial</vt:lpstr>
      <vt:lpstr>Calibri</vt:lpstr>
      <vt:lpstr>Times New Roman</vt:lpstr>
      <vt:lpstr>Verdana</vt:lpstr>
      <vt:lpstr>Wingdings</vt:lpstr>
      <vt:lpstr>Tahoma</vt:lpstr>
      <vt:lpstr>Courier New</vt:lpstr>
      <vt:lpstr>Modèle par défaut</vt:lpstr>
      <vt:lpstr>Diapositive 1</vt:lpstr>
      <vt:lpstr>Diapositive 2</vt:lpstr>
      <vt:lpstr>Diapositive 3</vt:lpstr>
      <vt:lpstr>Diapositive 4</vt:lpstr>
      <vt:lpstr>L’EXAMEN BNSSA</vt:lpstr>
      <vt:lpstr>L’EXAMEN BNSSA</vt:lpstr>
      <vt:lpstr>L’EXAMEN BNSSA</vt:lpstr>
      <vt:lpstr>LA FORMATION</vt:lpstr>
      <vt:lpstr>LA FORMATION</vt:lpstr>
      <vt:lpstr>LES FORMATEURS</vt:lpstr>
      <vt:lpstr>Diapositive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Water Flow</dc:title>
  <dc:creator>www.powerpointstyles.com</dc:creator>
  <dc:description>Image credit to Francesco Marino / FreeDigitalPhotos.net</dc:description>
  <cp:lastModifiedBy>ZeSchtroumpf</cp:lastModifiedBy>
  <cp:revision>61</cp:revision>
  <dcterms:created xsi:type="dcterms:W3CDTF">2009-03-23T15:23:24Z</dcterms:created>
  <dcterms:modified xsi:type="dcterms:W3CDTF">2012-03-20T23:06:13Z</dcterms:modified>
</cp:coreProperties>
</file>