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73" r:id="rId8"/>
    <p:sldId id="275" r:id="rId9"/>
    <p:sldId id="276" r:id="rId10"/>
    <p:sldId id="274" r:id="rId11"/>
    <p:sldId id="278" r:id="rId12"/>
    <p:sldId id="277" r:id="rId13"/>
    <p:sldId id="279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330"/>
    <a:srgbClr val="00CC00"/>
    <a:srgbClr val="0C7CD2"/>
    <a:srgbClr val="1F7EE7"/>
    <a:srgbClr val="AE1517"/>
    <a:srgbClr val="CC0000"/>
    <a:srgbClr val="4686E2"/>
    <a:srgbClr val="235C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>
      <p:cViewPr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</a:rPr>
              <a:t>Page </a:t>
            </a:r>
            <a:fld id="{8E7864F5-6672-4225-BE32-786EF278B9F7}" type="slidenum">
              <a:rPr lang="fr-FR" b="1">
                <a:solidFill>
                  <a:schemeClr val="bg1"/>
                </a:solidFill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412776"/>
            <a:ext cx="6948264" cy="317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pPr marL="381000" lvl="2" algn="ctr" eaLnBrk="0" hangingPunct="0"/>
            <a:r>
              <a:rPr lang="fr-FR" sz="3600" b="1" dirty="0">
                <a:latin typeface="Times New Roman" pitchFamily="18" charset="0"/>
                <a:cs typeface="Times New Roman" pitchFamily="18" charset="0"/>
              </a:rPr>
              <a:t>« Le problème social et humain de la noyade en piscine publique. »</a:t>
            </a:r>
          </a:p>
          <a:p>
            <a:pPr marL="381000" lvl="2" eaLnBrk="0" hangingPunct="0">
              <a:lnSpc>
                <a:spcPct val="190000"/>
              </a:lnSpc>
            </a:pPr>
            <a:r>
              <a:rPr lang="fr-FR" sz="2400" b="1" i="1" dirty="0">
                <a:latin typeface="Times New Roman" pitchFamily="18" charset="0"/>
                <a:cs typeface="Times New Roman" pitchFamily="18" charset="0"/>
              </a:rPr>
              <a:t>Virginie Taverne </a:t>
            </a:r>
          </a:p>
          <a:p>
            <a:pPr marL="381000" lvl="2" eaLnBrk="0" hangingPunct="0">
              <a:lnSpc>
                <a:spcPct val="120000"/>
              </a:lnSpc>
            </a:pPr>
            <a:r>
              <a:rPr lang="fr-FR" sz="2400" b="1" i="1" dirty="0">
                <a:latin typeface="Times New Roman" pitchFamily="18" charset="0"/>
                <a:cs typeface="Times New Roman" pitchFamily="18" charset="0"/>
              </a:rPr>
              <a:t>Présidente de l’ANPAP</a:t>
            </a: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Une législation qui se fait attendre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malgré la volonté du législateur :</a:t>
            </a:r>
          </a:p>
          <a:p>
            <a:pPr algn="just" eaLnBrk="0" hangingPunct="0"/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Wingdings" charset="2"/>
              <a:buChar char="Ø"/>
            </a:pP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Proposition de loi suite Colloque 2003 à l’Assemblée Nationale</a:t>
            </a:r>
          </a:p>
          <a:p>
            <a:pPr algn="just" eaLnBrk="0" hangingPunct="0">
              <a:buFont typeface="Wingdings" charset="2"/>
              <a:buChar char="Ø"/>
            </a:pPr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buFont typeface="Wingdings" charset="2"/>
              <a:buChar char="Ø"/>
            </a:pP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Proposition Loi à l’initiative de Yvon </a:t>
            </a:r>
            <a:r>
              <a:rPr lang="fr-FR" sz="2800" b="1" dirty="0" err="1">
                <a:latin typeface="Times New Roman" pitchFamily="18" charset="0"/>
                <a:cs typeface="Times New Roman" pitchFamily="18" charset="0"/>
              </a:rPr>
              <a:t>Collin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en 2008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Une volonté européenne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( norme NF EN 15288)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pour une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authentique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démarche d'évaluation des risques. </a:t>
            </a: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Cette norme fait également référence aux systèmes de surveillance assistée par ordinateurs.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L’ANPAP aujourd'hui suit les familles pour un soutien avant tout moral.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L’association fait également du lobby auprès des politiques et des média.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La noyade est un drame silencieux, qui reste traumatisant, culpabilisant pour les proches.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pourtant, pourtant des solutions existent …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2276872"/>
            <a:ext cx="6948264" cy="97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80000" tIns="180000" rIns="180000" bIns="180000">
            <a:spAutoFit/>
          </a:bodyPr>
          <a:lstStyle/>
          <a:p>
            <a:pPr marL="381000" lvl="2" eaLnBrk="0" hangingPunct="0"/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683568" y="548680"/>
            <a:ext cx="79270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La piscine est le lieu de loisir et de plaisir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par excellence ;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ludique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et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familial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La baignade est aujourd’hui un acte banal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qui s’accompagne parfois du danger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 ; un danger qui peut être mortel et qu’il convient de prévenir ... </a:t>
            </a: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395536" y="260648"/>
            <a:ext cx="8443664" cy="374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Avant 1977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: Aucune donnée chiffrée !</a:t>
            </a:r>
          </a:p>
          <a:p>
            <a:pPr algn="just">
              <a:lnSpc>
                <a:spcPct val="60000"/>
              </a:lnSpc>
              <a:spcBef>
                <a:spcPct val="50000"/>
              </a:spcBef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Aucun Ministère, aucune administration, aucun organisme en France …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personne n’était en mesure d’avancer quelconques statistiques </a:t>
            </a:r>
          </a:p>
          <a:p>
            <a:pPr algn="just">
              <a:lnSpc>
                <a:spcPct val="70000"/>
              </a:lnSpc>
              <a:spcBef>
                <a:spcPct val="50000"/>
              </a:spcBef>
            </a:pPr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La noyade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dans une piscine publique :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 fait banal, ou exceptionnel ?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Le problème de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la sécurité dans les piscines publiques admis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officiellement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 en 1988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Une étude décompte entre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10 et 25 noyades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mortelles dans les piscines publiques sur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l’été 1988.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En 1997, l’ANPAP révèle dans son deuxième sondage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 triste bilan de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 60 à 80  décès par an dans les piscines publiques françaises. </a:t>
            </a:r>
          </a:p>
          <a:p>
            <a:pPr eaLnBrk="0" hangingPunct="0"/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4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Un constat supplémentaire : 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près de 60 % des victimes avaient moins de 20 ans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fr-FR" sz="5400" b="1" dirty="0">
                <a:latin typeface="Times New Roman" pitchFamily="18" charset="0"/>
                <a:cs typeface="Times New Roman" pitchFamily="18" charset="0"/>
              </a:rPr>
              <a:t>Et aujourd’hui 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Depuis 1988,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le fonctionnement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des établissements publics est organisé par le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POSS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Un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nouveau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BEESAN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fr-FR" sz="2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2800" b="1" dirty="0">
                <a:latin typeface="Times New Roman" pitchFamily="18" charset="0"/>
                <a:cs typeface="Times New Roman" pitchFamily="18" charset="0"/>
              </a:rPr>
              <a:t>enquêtes « Noyades » de l’INVS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Les limites intrinsèques de la vigilance humaine :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Il est humainement impossible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pour les MNS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d’assurer une vigilance de tous les instants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et d’exercer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une surveillance constante et efficace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sur l’intégralité du volume d’eau. 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La vigilance du MNS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à un niveau élevé et constant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est rendu particulièrement difficile par les caractéristiques de la tâche.</a:t>
            </a:r>
          </a:p>
          <a:p>
            <a:pPr eaLnBrk="0" hangingPunct="0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58738" y="112713"/>
            <a:ext cx="184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3200">
              <a:solidFill>
                <a:srgbClr val="4686E2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900113" y="620713"/>
            <a:ext cx="7704137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/>
          <a:lstStyle/>
          <a:p>
            <a:pPr algn="just"/>
            <a:endParaRPr lang="fr-FR" sz="2000" b="1">
              <a:solidFill>
                <a:srgbClr val="4686E2"/>
              </a:solidFill>
              <a:latin typeface="Verdana" pitchFamily="34" charset="0"/>
            </a:endParaRP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0" y="68580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eaLnBrk="0" hangingPunct="0"/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« Noyades 2009 » : 104 noyades ont eu lieu dans des piscines publiques et privées d’accès payant ou à usage collectif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, dont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décès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Ces noyades concernent en premier lieu, les enfants de moins de 6 ans. </a:t>
            </a:r>
          </a:p>
          <a:p>
            <a:pPr algn="just" eaLnBrk="0" hangingPunct="0"/>
            <a:endParaRPr lang="fr-FR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fr-FR" i="1" dirty="0">
                <a:latin typeface="Times New Roman" pitchFamily="18" charset="0"/>
                <a:cs typeface="Times New Roman" pitchFamily="18" charset="0"/>
              </a:rPr>
              <a:t>Dernières données de l’INVS ( juin / septembre 2009)</a:t>
            </a:r>
          </a:p>
          <a:p>
            <a:pPr eaLnBrk="0" hangingPunct="0"/>
            <a:endParaRPr lang="fr-FR" i="1" dirty="0">
              <a:solidFill>
                <a:srgbClr val="4686E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4786</TotalTime>
  <Words>289</Words>
  <Application>Microsoft Office PowerPoint</Application>
  <PresentationFormat>Affichage à l'écran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Verdana</vt:lpstr>
      <vt:lpstr>Times</vt:lpstr>
      <vt:lpstr>Wingdings</vt:lpstr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Water Flow</dc:title>
  <dc:creator>www.powerpointstyles.com</dc:creator>
  <dc:description>Image credit to Francesco Marino / FreeDigitalPhotos.net</dc:description>
  <cp:lastModifiedBy>ZeSchtroumpf</cp:lastModifiedBy>
  <cp:revision>124</cp:revision>
  <dcterms:created xsi:type="dcterms:W3CDTF">2009-03-23T15:23:24Z</dcterms:created>
  <dcterms:modified xsi:type="dcterms:W3CDTF">2012-03-20T23:41:15Z</dcterms:modified>
</cp:coreProperties>
</file>