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83" r:id="rId5"/>
    <p:sldId id="263" r:id="rId6"/>
    <p:sldId id="264" r:id="rId7"/>
    <p:sldId id="281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5" r:id="rId21"/>
    <p:sldId id="284" r:id="rId22"/>
    <p:sldId id="278" r:id="rId2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7DD330"/>
    <a:srgbClr val="00CC00"/>
    <a:srgbClr val="0C7CD2"/>
    <a:srgbClr val="1F7EE7"/>
    <a:srgbClr val="AE1517"/>
    <a:srgbClr val="CC0000"/>
    <a:srgbClr val="4686E2"/>
    <a:srgbClr val="235CB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>
      <p:cViewPr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Sansbvcbdsfstitre-1sdfsfsd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e 3"/>
          <p:cNvGrpSpPr>
            <a:grpSpLocks/>
          </p:cNvGrpSpPr>
          <p:nvPr userDrawn="1"/>
        </p:nvGrpSpPr>
        <p:grpSpPr bwMode="auto">
          <a:xfrm>
            <a:off x="6572250" y="6361113"/>
            <a:ext cx="2392363" cy="452437"/>
            <a:chOff x="113723" y="5769043"/>
            <a:chExt cx="3073112" cy="788988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391058" y="5805031"/>
              <a:ext cx="2795777" cy="61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1">
                <a:defRPr/>
              </a:pPr>
              <a:r>
                <a:rPr lang="fr-FR" sz="1200" dirty="0">
                  <a:latin typeface="Verdana" pitchFamily="34" charset="0"/>
                </a:rPr>
                <a:t>Monique Bignoneau</a:t>
              </a:r>
            </a:p>
            <a:p>
              <a:pPr lvl="1">
                <a:defRPr/>
              </a:pPr>
              <a:r>
                <a:rPr lang="fr-FR" sz="1200" dirty="0">
                  <a:latin typeface="Verdana" pitchFamily="34" charset="0"/>
                </a:rPr>
                <a:t>Hygiène et Sécurité</a:t>
              </a:r>
            </a:p>
          </p:txBody>
        </p:sp>
        <p:pic>
          <p:nvPicPr>
            <p:cNvPr id="1029" name="Image 3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13723" y="5769043"/>
              <a:ext cx="790574" cy="788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nn,b,b,b,n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-15876" y="1341438"/>
            <a:ext cx="7324179" cy="41799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square" lIns="180000" tIns="180000" rIns="180000" bIns="180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 indent="0">
              <a:defRPr/>
            </a:pP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La prévention des risques au service du management de l’équipe : </a:t>
            </a:r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politiques de </a:t>
            </a:r>
          </a:p>
          <a:p>
            <a:pPr marL="0" lvl="1" indent="0">
              <a:defRPr/>
            </a:pPr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formation des responsables </a:t>
            </a:r>
          </a:p>
          <a:p>
            <a:pPr marL="0" lvl="1" indent="0">
              <a:defRPr/>
            </a:pPr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et des opérateurs.</a:t>
            </a:r>
          </a:p>
          <a:p>
            <a:pPr marL="0" lvl="1" indent="0">
              <a:defRPr/>
            </a:pPr>
            <a:r>
              <a:rPr lang="fr-FR" sz="2800" i="1" dirty="0" smtClean="0">
                <a:latin typeface="Times New Roman" pitchFamily="18" charset="0"/>
                <a:cs typeface="Times New Roman" pitchFamily="18" charset="0"/>
              </a:rPr>
              <a:t>Monique </a:t>
            </a:r>
            <a:r>
              <a:rPr lang="fr-FR" sz="2800" i="1" dirty="0" err="1" smtClean="0">
                <a:latin typeface="Times New Roman" pitchFamily="18" charset="0"/>
                <a:cs typeface="Times New Roman" pitchFamily="18" charset="0"/>
              </a:rPr>
              <a:t>Bignoneau</a:t>
            </a:r>
            <a:endParaRPr lang="fr-FR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1" indent="0">
              <a:defRPr/>
            </a:pPr>
            <a:r>
              <a:rPr lang="fr-FR" sz="1600" i="1" dirty="0" smtClean="0">
                <a:latin typeface="Times New Roman" pitchFamily="18" charset="0"/>
                <a:cs typeface="Times New Roman" pitchFamily="18" charset="0"/>
              </a:rPr>
              <a:t>Audits et Formations </a:t>
            </a:r>
          </a:p>
          <a:p>
            <a:pPr marL="0" lvl="1" indent="0">
              <a:defRPr/>
            </a:pPr>
            <a:r>
              <a:rPr lang="fr-FR" sz="1600" i="1" dirty="0" smtClean="0">
                <a:latin typeface="Times New Roman" pitchFamily="18" charset="0"/>
                <a:cs typeface="Times New Roman" pitchFamily="18" charset="0"/>
              </a:rPr>
              <a:t>Hygiène et Sécurité</a:t>
            </a:r>
          </a:p>
          <a:p>
            <a:pPr marL="0" lvl="1" indent="0">
              <a:defRPr/>
            </a:pPr>
            <a:endParaRPr lang="fr-FR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fr-FR" sz="2800" i="1" dirty="0" smtClean="0">
              <a:solidFill>
                <a:srgbClr val="4686E2"/>
              </a:solidFill>
            </a:endParaRPr>
          </a:p>
        </p:txBody>
      </p:sp>
      <p:pic>
        <p:nvPicPr>
          <p:cNvPr id="2052" name="Imag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971550" y="5805488"/>
            <a:ext cx="2795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endParaRPr lang="fr-FR" sz="16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11268" name="Picture 4" descr="PICT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12292" name="Picture 4" descr="PICT00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4475"/>
            <a:ext cx="8351838" cy="626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13316" name="Picture 4" descr="PICT0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54392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14340" name="Picture 4" descr="PICT00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96863"/>
            <a:ext cx="8424862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15364" name="Picture 4" descr="PICT0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79375"/>
            <a:ext cx="8713788" cy="653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16387" name="Picture 4" descr="PICT002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549275"/>
            <a:ext cx="9144000" cy="6308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Prévenir = Maîtriser les risques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549275"/>
            <a:ext cx="9144000" cy="6308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fr-FR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Prévenir = Maîtriser les risques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intégrer la prévention à la conception, de manière à ce que les installations et les équipements présentent un niveau de risque le plus faible possible </a:t>
            </a:r>
            <a:r>
              <a:rPr lang="fr-FR" sz="3600" dirty="0" smtClean="0">
                <a:latin typeface="Comic Sans MS" pitchFamily="66" charset="0"/>
              </a:rPr>
              <a:t>; </a:t>
            </a:r>
          </a:p>
          <a:p>
            <a:pPr>
              <a:lnSpc>
                <a:spcPct val="90000"/>
              </a:lnSpc>
            </a:pPr>
            <a:endParaRPr lang="fr-FR" sz="36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549275"/>
            <a:ext cx="9144000" cy="6308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fr-FR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Prévenir = Maîtriser les risques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intégrer la prévention à la conception, de manière à ce que les installations et les équipements présentent un niveau de risque le plus faible possible ; 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réduire les risques d’accidents;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549275"/>
            <a:ext cx="9144000" cy="6308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fr-FR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Prévenir = Maîtriser les risques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intégrer la prévention à la conception, de manière à ce que les installations et les équipements présentent un niveau de risque le plus faible possible ; 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réduire les risques d’accidents; 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réduire les risques d’accident ou de maladies professionnelles ou d’origine professionnelle 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39750" y="333375"/>
            <a:ext cx="7993063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5400" b="1" i="1">
                <a:solidFill>
                  <a:srgbClr val="FF0000"/>
                </a:solidFill>
                <a:latin typeface="Comic Sans MS" pitchFamily="66" charset="0"/>
              </a:rPr>
              <a:t>Risque = probabilité x conséquence(s)</a:t>
            </a:r>
          </a:p>
          <a:p>
            <a:pPr algn="ctr"/>
            <a:endParaRPr lang="fr-FR" sz="5400" b="1" i="1">
              <a:latin typeface="Comic Sans MS" pitchFamily="66" charset="0"/>
            </a:endParaRPr>
          </a:p>
          <a:p>
            <a:pPr algn="r"/>
            <a:r>
              <a:rPr lang="fr-FR" sz="3600" b="1" i="1">
                <a:latin typeface="Comic Sans MS" pitchFamily="66" charset="0"/>
              </a:rPr>
              <a:t>				de la survenance d'un </a:t>
            </a:r>
            <a:r>
              <a:rPr lang="fr-FR" sz="3600" b="1" i="1">
                <a:solidFill>
                  <a:srgbClr val="FF0000"/>
                </a:solidFill>
                <a:latin typeface="Comic Sans MS" pitchFamily="66" charset="0"/>
              </a:rPr>
              <a:t>danger</a:t>
            </a:r>
          </a:p>
        </p:txBody>
      </p:sp>
      <p:pic>
        <p:nvPicPr>
          <p:cNvPr id="16390" name="Picture 6" descr="MCj0078806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2349500"/>
            <a:ext cx="2219325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549275"/>
            <a:ext cx="9144000" cy="6308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fr-FR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Prévenir = Maîtriser les risques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Améliorer les conditions de travail.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549275"/>
            <a:ext cx="9144000" cy="6308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fr-FR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Prévenir = Maîtriser les risques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Améliorer les conditions de travail. </a:t>
            </a:r>
          </a:p>
          <a:p>
            <a:pPr>
              <a:lnSpc>
                <a:spcPct val="90000"/>
              </a:lnSpc>
            </a:pP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Créer une dynamique d’équipe qui rend chacun responsable de sa sécurité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23528" y="2636912"/>
            <a:ext cx="84915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6000" b="1" dirty="0">
                <a:latin typeface="Times New Roman" pitchFamily="18" charset="0"/>
                <a:cs typeface="Times New Roman" pitchFamily="18" charset="0"/>
              </a:rPr>
              <a:t>Merci </a:t>
            </a:r>
            <a:r>
              <a:rPr lang="fr-FR" sz="6000" b="1" dirty="0" smtClean="0">
                <a:latin typeface="Times New Roman" pitchFamily="18" charset="0"/>
                <a:cs typeface="Times New Roman" pitchFamily="18" charset="0"/>
              </a:rPr>
              <a:t>de votre attention</a:t>
            </a:r>
            <a:endParaRPr lang="fr-FR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Imag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49983 0.1756 C -0.48473 0.15596 -0.48403 0.1183 -0.47813 0.09288 C -0.47414 0.07579 -0.47674 0.05083 -0.46493 0.04251 C -0.44653 0.02958 -0.42361 0.0402 -0.40278 0.03905 C -0.39358 0.04275 -0.3849 0.04806 -0.37552 0.04991 C -0.37188 0.0506 -0.36841 0.04621 -0.36476 0.04621 C -0.35295 0.04621 -0.34132 0.04875 -0.32952 0.04991 C -0.31841 0.03466 -0.32986 0.04621 -0.30521 0.04621 C -0.30226 0.04621 -0.29983 0.04367 -0.29723 0.04251 C -0.29462 0.02819 -0.29462 0.01225 -0.28907 -0.00046 C -0.28768 -0.00347 -0.28507 -0.00508 -0.28368 -0.00786 C -0.27639 -0.02241 -0.2717 -0.03974 -0.26476 -0.05476 C -0.26129 -0.06169 -0.24966 -0.06978 -0.24584 -0.07255 C -0.23021 -0.09981 -0.22587 -0.13193 -0.21059 -0.15873 C -0.20747 -0.17745 -0.20139 -0.19408 -0.19705 -0.2128 C -0.19254 -0.21164 -0.18802 -0.20725 -0.18403 -0.2091 C -0.18091 -0.21026 -0.18091 -0.21603 -0.18091 -0.21996 C -0.18091 -0.24884 -0.18177 -0.27773 -0.18403 -0.30638 C -0.1842 -0.31285 -0.19236 -0.32578 -0.19462 -0.33156 C -0.19636 -0.33618 -0.19601 -0.34404 -0.19983 -0.34589 C -0.20903 -0.35051 -0.21962 -0.3482 -0.22952 -0.34935 C -0.22865 -0.3542 -0.23073 -0.36322 -0.22709 -0.36391 C -0.18629 -0.37153 -0.08716 -0.36553 -0.04584 -0.36391 C -0.05712 -0.37408 -0.06789 -0.37662 -0.08091 -0.37107 C -0.08455 -0.37223 -0.08855 -0.37708 -0.09167 -0.37454 C -0.0948 -0.372 -0.09532 -0.36506 -0.09445 -0.36021 C -0.09132 -0.33826 -0.08247 -0.31446 -0.07813 -0.29182 C -0.09532 -0.28651 -0.12952 -0.27749 -0.12952 -0.27726 C -0.16893 -0.2909 -0.12934 -0.28235 -0.13768 -0.16959 C -0.13872 -0.15619 -0.14705 -0.14556 -0.15157 -0.13355 C -0.14948 -0.12639 -0.15 -0.11737 -0.14584 -0.11206 C -0.14306 -0.10836 -0.1408 -0.1042 -0.13768 -0.1012 C -0.10348 -0.06862 -0.10434 -0.0774 -0.06476 -0.06539 C -0.05382 -0.06215 -0.04306 -0.05846 -0.0323 -0.05476 C -0.02865 -0.05337 -0.025 -0.05199 -0.02136 -0.05106 C -0.01771 -0.04968 -0.01059 -0.04737 -0.01059 -0.04737 C 0.06198 -0.05014 0.07691 -0.01871 0.08941 -0.08318 C 0.08889 -0.08849 0.08628 -0.1213 0.08402 -0.13008 C 0.08055 -0.14395 0.07239 -0.15665 0.0677 -0.16959 C 0.07309 -0.17075 0.07864 -0.17121 0.08402 -0.17329 C 0.08767 -0.17491 0.09479 -0.17514 0.09479 -0.18045 C 0.09479 -0.189 0.08402 -0.20194 0.08402 -0.20171 C 0.07777 -0.23313 0.08055 -0.20425 0.09479 -0.2091 C 0.09757 -0.21003 0.09305 -0.2165 0.09184 -0.21996 C 0.09045 -0.22481 0.08819 -0.22944 0.08663 -0.23429 C 0.08732 -0.23914 0.0868 -0.24538 0.08941 -0.24884 C 0.09427 -0.25531 0.12604 -0.26271 0.12725 -0.26317 C 0.13194 -0.26502 0.13593 -0.26825 0.1408 -0.27033 C 0.14409 -0.27195 0.14774 -0.27287 0.15156 -0.27403 C 0.16961 -0.27287 0.18767 -0.27241 0.20538 -0.27033 C 0.20902 -0.26987 0.21788 -0.27103 0.21632 -0.26664 C 0.21441 -0.26109 0.20746 -0.26386 0.20295 -0.26317 C 0.19375 -0.26155 0.18472 -0.26063 0.17569 -0.25947 C 0.17951 -0.25462 0.18507 -0.25162 0.18645 -0.24515 C 0.18732 -0.24099 0.18402 -0.23637 0.18107 -0.23429 C 0.17552 -0.23013 0.1684 -0.22944 0.16215 -0.22713 C 0.16076 -0.21603 0.15902 -0.18854 0.15156 -0.18045 C 0.14097 -0.16959 0.12864 -0.16867 0.11614 -0.16613 C 0.09184 -0.14949 0.10156 -0.15758 0.08663 -0.14441 C 0.08402 -0.14556 0.08142 -0.1488 0.07864 -0.1481 C 0.06336 -0.14418 0.08142 -0.12269 0.08402 -0.11922 C 0.0618 -0.09727 0.08576 -0.11761 0.05694 -0.1049 C 0.05382 -0.10351 0.05191 -0.09912 0.04878 -0.09774 C 0.04166 -0.09427 0.02725 -0.09057 0.02725 -0.09034 C -0.025 -0.09173 -0.07726 -0.0908 -0.12952 -0.09404 C -0.13368 -0.09427 -0.13646 -0.09958 -0.14045 -0.1012 C -0.15851 -0.11021 -0.17275 -0.11922 -0.19167 -0.12292 C -0.20295 -0.12777 -0.21337 -0.13493 -0.22414 -0.14094 C -0.23837 -0.13447 -0.23646 -0.14025 -0.24844 -0.1481 C -0.25278 -0.15088 -0.25747 -0.15273 -0.26198 -0.15527 C -0.26563 -0.15735 -0.26927 -0.16012 -0.27275 -0.16243 C -0.28733 -0.11345 -0.26719 -0.17213 -0.28907 -0.13355 C -0.29792 -0.1183 -0.29011 -0.11322 -0.30261 -0.1012 C -0.30556 -0.09866 -0.30973 -0.09889 -0.31337 -0.09774 C -0.32761 -0.10074 -0.35139 -0.10074 -0.36198 -0.11576 C -0.36389 -0.11853 -0.35643 -0.11368 -0.35382 -0.11206 C -0.35018 -0.10998 -0.34688 -0.10628 -0.34306 -0.1049 C -0.33056 -0.10074 -0.28212 -0.09797 -0.2783 -0.09774 C -0.12032 -0.09219 -0.05226 0.04852 0.10555 0.04852 " pathEditMode="relative" rAng="0" ptsTypes="fffffffffffffffffffffffffffffffffffffffffffffffffffffffffffffffffffffffffffffff">
                                      <p:cBhvr>
                                        <p:cTn id="6" dur="20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" y="-2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8" dur="250" autoRev="1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250" autoRev="1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fr-FR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Formation ou  Information 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45259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tabLst>
                <a:tab pos="3048000" algn="l"/>
              </a:tabLst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Pour le client :	</a:t>
            </a:r>
          </a:p>
          <a:p>
            <a:pPr>
              <a:buFontTx/>
              <a:buNone/>
              <a:tabLst>
                <a:tab pos="1703388" algn="l"/>
                <a:tab pos="3048000" algn="l"/>
              </a:tabLst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	 	Code de la consommation</a:t>
            </a:r>
          </a:p>
          <a:p>
            <a:pPr>
              <a:buFontTx/>
              <a:buNone/>
              <a:tabLst>
                <a:tab pos="1703388" algn="l"/>
                <a:tab pos="3048000" algn="l"/>
              </a:tabLst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		Obligation générale de sécurité</a:t>
            </a:r>
          </a:p>
          <a:p>
            <a:pPr>
              <a:buFontTx/>
              <a:buNone/>
              <a:tabLst>
                <a:tab pos="1703388" algn="l"/>
                <a:tab pos="3048000" algn="l"/>
              </a:tabLst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		Respect du Règlement Intérieur</a:t>
            </a:r>
          </a:p>
          <a:p>
            <a:pPr marL="342900" lvl="4" indent="-342900">
              <a:tabLst>
                <a:tab pos="3048000" algn="l"/>
              </a:tabLst>
              <a:defRPr/>
            </a:pPr>
            <a:endParaRPr lang="fr-FR" sz="3200" dirty="0" smtClean="0">
              <a:ea typeface="+mn-ea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3357563"/>
            <a:ext cx="3024188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fr-FR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Formation ou  Information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0825" y="1341438"/>
            <a:ext cx="8229600" cy="4525962"/>
          </a:xfrm>
        </p:spPr>
        <p:txBody>
          <a:bodyPr/>
          <a:lstStyle/>
          <a:p>
            <a:pPr>
              <a:tabLst>
                <a:tab pos="3048000" algn="l"/>
              </a:tabLst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Pour l’employé : </a:t>
            </a:r>
          </a:p>
          <a:p>
            <a:pPr>
              <a:buFontTx/>
              <a:buNone/>
              <a:tabLst>
                <a:tab pos="2327275" algn="l"/>
              </a:tabLst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		POSS – 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Révisions annuelles</a:t>
            </a:r>
            <a:endParaRPr lang="fr-F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  <a:tabLst>
                <a:tab pos="2327275" algn="l"/>
              </a:tabLst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		Normes européennes</a:t>
            </a:r>
          </a:p>
          <a:p>
            <a:pPr marL="342900" lvl="4" indent="-342900">
              <a:buFontTx/>
              <a:buNone/>
              <a:tabLst>
                <a:tab pos="2327275" algn="l"/>
              </a:tabLst>
              <a:defRPr/>
            </a:pPr>
            <a:r>
              <a:rPr lang="fr-FR" sz="3200" dirty="0" smtClean="0">
                <a:latin typeface="Times New Roman" pitchFamily="18" charset="0"/>
                <a:ea typeface="+mn-ea"/>
                <a:cs typeface="Times New Roman" pitchFamily="18" charset="0"/>
              </a:rPr>
              <a:t>		Évaluation des Risques 					Professionnels</a:t>
            </a:r>
          </a:p>
          <a:p>
            <a:pPr marL="342900" lvl="4" indent="-342900">
              <a:buFontTx/>
              <a:buNone/>
              <a:tabLst>
                <a:tab pos="2327275" algn="l"/>
              </a:tabLst>
              <a:defRPr/>
            </a:pPr>
            <a:r>
              <a:rPr lang="fr-FR" sz="3200" dirty="0" smtClean="0">
                <a:latin typeface="Times New Roman" pitchFamily="18" charset="0"/>
                <a:ea typeface="+mn-ea"/>
                <a:cs typeface="Times New Roman" pitchFamily="18" charset="0"/>
              </a:rPr>
              <a:t>		Document Unique</a:t>
            </a:r>
          </a:p>
          <a:p>
            <a:pPr marL="342900" lvl="4" indent="-342900">
              <a:buFontTx/>
              <a:buNone/>
              <a:tabLst>
                <a:tab pos="2327275" algn="l"/>
              </a:tabLst>
              <a:defRPr/>
            </a:pPr>
            <a:r>
              <a:rPr lang="fr-FR" sz="3200" dirty="0" smtClean="0">
                <a:ea typeface="+mn-ea"/>
              </a:rPr>
              <a:t>		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6148" name="Picture 4" descr="PICT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28650" y="414338"/>
            <a:ext cx="8515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Quelles responsabilités et obligations pour l’employeur ?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28650" y="4262438"/>
            <a:ext cx="7885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Quelles procédures ?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28650" y="1628775"/>
            <a:ext cx="7885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pour l’employé ?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628650" y="2833688"/>
            <a:ext cx="78851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Comment concevoir des locaux pour la meilleure sécurité possible ?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  <p:bldP spid="143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fr-FR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Quels moyens/obligations</a:t>
            </a:r>
            <a:br>
              <a:rPr lang="fr-FR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pour le responsable ?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850" y="1773238"/>
            <a:ext cx="8820150" cy="4525962"/>
          </a:xfrm>
        </p:spPr>
        <p:txBody>
          <a:bodyPr/>
          <a:lstStyle/>
          <a:p>
            <a:pPr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En respectant les obligations de formation</a:t>
            </a:r>
          </a:p>
          <a:p>
            <a:pPr lvl="1"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Cadre d’emplois de la FPT  - Formations CNFPT</a:t>
            </a:r>
          </a:p>
          <a:p>
            <a:pPr lvl="1">
              <a:defRPr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Toute l’offre « privée » , soumise à déclaration d’activité</a:t>
            </a:r>
          </a:p>
          <a:p>
            <a:pPr marL="342900" lvl="1" indent="-342900">
              <a:buFontTx/>
              <a:buChar char="•"/>
              <a:defRPr/>
            </a:pPr>
            <a:r>
              <a:rPr lang="fr-FR" sz="3200" dirty="0" smtClean="0">
                <a:latin typeface="Times New Roman" pitchFamily="18" charset="0"/>
                <a:ea typeface="+mn-ea"/>
                <a:cs typeface="Times New Roman" pitchFamily="18" charset="0"/>
              </a:rPr>
              <a:t>En obligeant les opérateurs</a:t>
            </a:r>
          </a:p>
          <a:p>
            <a:pPr lvl="2">
              <a:defRPr/>
            </a:pPr>
            <a:endParaRPr lang="fr-FR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9220" name="Picture 4" descr="PICT0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8207375" cy="615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pic>
        <p:nvPicPr>
          <p:cNvPr id="10244" name="Picture 4" descr="PICT02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92088"/>
            <a:ext cx="4854575" cy="647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5.1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1|0.5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|1.4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Microsoft Office PowerPoint</Application>
  <PresentationFormat>Affichage à l'écran (4:3)</PresentationFormat>
  <Paragraphs>46</Paragraphs>
  <Slides>22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Modèle par défaut</vt:lpstr>
      <vt:lpstr>Diapositive 1</vt:lpstr>
      <vt:lpstr>Diapositive 2</vt:lpstr>
      <vt:lpstr>Formation ou  Information ?</vt:lpstr>
      <vt:lpstr>Formation ou  Information ?</vt:lpstr>
      <vt:lpstr>Diapositive 5</vt:lpstr>
      <vt:lpstr>Diapositive 6</vt:lpstr>
      <vt:lpstr>Quels moyens/obligations  pour le responsable ? 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Water Flow</dc:title>
  <dc:creator>www.powerpointstyles.com</dc:creator>
  <dc:description>Image credit to Francesco Marino / FreeDigitalPhotos.net</dc:description>
  <cp:lastModifiedBy>ZeSchtroumpf</cp:lastModifiedBy>
  <cp:revision>47</cp:revision>
  <dcterms:created xsi:type="dcterms:W3CDTF">2009-03-23T15:23:24Z</dcterms:created>
  <dcterms:modified xsi:type="dcterms:W3CDTF">2012-03-22T10:52:35Z</dcterms:modified>
</cp:coreProperties>
</file>