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9144000" cy="6858000" type="screen4x3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D330"/>
    <a:srgbClr val="00CC00"/>
    <a:srgbClr val="0C7CD2"/>
    <a:srgbClr val="1F7EE7"/>
    <a:srgbClr val="AE1517"/>
    <a:srgbClr val="CC0000"/>
    <a:srgbClr val="4686E2"/>
    <a:srgbClr val="235CB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9" autoAdjust="0"/>
    <p:restoredTop sz="94660"/>
  </p:normalViewPr>
  <p:slideViewPr>
    <p:cSldViewPr>
      <p:cViewPr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 smtClean="0"/>
            </a:lvl1pPr>
          </a:lstStyle>
          <a:p>
            <a:pPr>
              <a:defRPr/>
            </a:pPr>
            <a:fld id="{7DD06851-0730-4847-8BE5-F9969EB25470}" type="datetimeFigureOut">
              <a:rPr lang="fr-FR"/>
              <a:pPr>
                <a:defRPr/>
              </a:pPr>
              <a:t>11/04/2012</a:t>
            </a:fld>
            <a:endParaRPr lang="fr-FR"/>
          </a:p>
        </p:txBody>
      </p:sp>
      <p:sp>
        <p:nvSpPr>
          <p:cNvPr id="1946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 smtClean="0"/>
            </a:lvl1pPr>
          </a:lstStyle>
          <a:p>
            <a:pPr>
              <a:defRPr/>
            </a:pPr>
            <a:fld id="{6677420C-F3A0-4995-9DF9-8A9A385B0DC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FR" smtClean="0"/>
              <a:t>A faire selon le lieu de la noyade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FR" smtClean="0"/>
              <a:t>A faire selon le lieu de la noyade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r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fr-FR" noProof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7" descr="Sansbvcbdsfstitre-1sdfsfsd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7962900" y="6375400"/>
            <a:ext cx="1203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b="1">
                <a:solidFill>
                  <a:schemeClr val="bg1"/>
                </a:solidFill>
              </a:rPr>
              <a:t>Page </a:t>
            </a:r>
            <a:fld id="{E824044A-999F-4757-BCF7-09237D298777}" type="slidenum">
              <a:rPr lang="fr-FR" b="1">
                <a:solidFill>
                  <a:schemeClr val="bg1"/>
                </a:solidFill>
              </a:rPr>
              <a:pPr>
                <a:defRPr/>
              </a:pPr>
              <a:t>‹N°›</a:t>
            </a:fld>
            <a:endParaRPr lang="fr-FR" b="1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22" descr="nn,b,b,b,nb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6"/>
          <p:cNvSpPr>
            <a:spLocks noChangeArrowheads="1"/>
          </p:cNvSpPr>
          <p:nvPr/>
        </p:nvSpPr>
        <p:spPr bwMode="auto">
          <a:xfrm>
            <a:off x="0" y="1412875"/>
            <a:ext cx="7775575" cy="1800225"/>
          </a:xfrm>
          <a:prstGeom prst="rect">
            <a:avLst/>
          </a:prstGeom>
          <a:solidFill>
            <a:schemeClr val="accent1">
              <a:alpha val="20000"/>
            </a:schemeClr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fr-FR" sz="3600" b="1">
                <a:latin typeface="Times New Roman" pitchFamily="18" charset="0"/>
                <a:cs typeface="Times New Roman" pitchFamily="18" charset="0"/>
              </a:rPr>
              <a:t>Épidémiologie des noyades en France 2002-2009</a:t>
            </a:r>
          </a:p>
        </p:txBody>
      </p:sp>
      <p:sp>
        <p:nvSpPr>
          <p:cNvPr id="1029" name="Rectangle 7"/>
          <p:cNvSpPr>
            <a:spLocks noChangeArrowheads="1"/>
          </p:cNvSpPr>
          <p:nvPr/>
        </p:nvSpPr>
        <p:spPr bwMode="auto">
          <a:xfrm>
            <a:off x="-252413" y="2708275"/>
            <a:ext cx="6400801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</a:pPr>
            <a:endParaRPr lang="fr-FR" sz="800" i="1"/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fr-FR" sz="2000" i="1">
                <a:latin typeface="Times New Roman" pitchFamily="18" charset="0"/>
                <a:cs typeface="Times New Roman" pitchFamily="18" charset="0"/>
              </a:rPr>
              <a:t>Bertrand Thélot, Institut de veille sanitaire</a:t>
            </a: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fr-FR" sz="2000" i="1">
                <a:latin typeface="Times New Roman" pitchFamily="18" charset="0"/>
                <a:cs typeface="Times New Roman" pitchFamily="18" charset="0"/>
              </a:rPr>
              <a:t>Colloque « Sport et sécurité », 22 mars 2009, Poitiers</a:t>
            </a:r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7451725" y="5734050"/>
          <a:ext cx="1008063" cy="841375"/>
        </p:xfrm>
        <a:graphic>
          <a:graphicData uri="http://schemas.openxmlformats.org/presentationml/2006/ole">
            <p:oleObj spid="_x0000_s1026" name="Photo Editor Photo" r:id="rId4" imgW="11552381" imgH="9647619" progId="MSPhotoEd.3">
              <p:embed/>
            </p:oleObj>
          </a:graphicData>
        </a:graphic>
      </p:graphicFrame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250825" y="6524625"/>
            <a:ext cx="1225550" cy="7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fr-FR" sz="1000"/>
              <a:t>TR12B086</a:t>
            </a:r>
          </a:p>
        </p:txBody>
      </p:sp>
      <p:pic>
        <p:nvPicPr>
          <p:cNvPr id="1031" name="Picture 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4288" y="0"/>
            <a:ext cx="9158288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15888"/>
            <a:ext cx="9144000" cy="8810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fr-FR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Noyades accidentelles, </a:t>
            </a:r>
            <a:r>
              <a:rPr lang="fr-FR" sz="2800" b="1" u="sng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selon le lieu et l’âge</a:t>
            </a:r>
            <a:r>
              <a:rPr lang="fr-FR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r-FR" sz="16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France, 1er juin – 30 septembre 2009</a:t>
            </a:r>
            <a:r>
              <a:rPr lang="fr-FR" sz="1600" smtClean="0">
                <a:latin typeface="Times New Roman" pitchFamily="18" charset="0"/>
                <a:cs typeface="Times New Roman" pitchFamily="18" charset="0"/>
              </a:rPr>
              <a:t> / noyades suivies de décès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6408738" y="549275"/>
            <a:ext cx="27352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endParaRPr lang="fr-FR" sz="1600" b="1">
              <a:solidFill>
                <a:srgbClr val="000066"/>
              </a:solidFill>
            </a:endParaRP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196975"/>
            <a:ext cx="8569325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Oval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042988" y="1268413"/>
            <a:ext cx="1584325" cy="1582737"/>
          </a:xfrm>
          <a:prstGeom prst="ellipse">
            <a:avLst/>
          </a:prstGeom>
          <a:solidFill>
            <a:srgbClr val="FF0000">
              <a:alpha val="0"/>
            </a:srgbClr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413"/>
            <a:ext cx="9144000" cy="5589587"/>
          </a:xfrm>
          <a:noFill/>
          <a:ln>
            <a:miter lim="800000"/>
            <a:headEnd/>
            <a:tailEnd/>
          </a:ln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611188" y="404813"/>
            <a:ext cx="7605712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Noyades accidentelles, </a:t>
            </a:r>
            <a:r>
              <a:rPr lang="fr-FR" sz="2800" b="1" u="sng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selon le lieu et l’âge</a:t>
            </a:r>
            <a:endParaRPr lang="fr-FR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fr-FR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France, 1er juin – 30 septembre 2009</a:t>
            </a:r>
            <a:r>
              <a:rPr lang="fr-FR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/ noyades suivies de décès</a:t>
            </a:r>
          </a:p>
        </p:txBody>
      </p:sp>
      <p:sp>
        <p:nvSpPr>
          <p:cNvPr id="28676" name="Oval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812088" y="3429000"/>
            <a:ext cx="574675" cy="360363"/>
          </a:xfrm>
          <a:prstGeom prst="ellipse">
            <a:avLst/>
          </a:prstGeom>
          <a:solidFill>
            <a:srgbClr val="FF0000">
              <a:alpha val="0"/>
            </a:srgbClr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836613"/>
            <a:ext cx="9144000" cy="863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fr-FR" sz="24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Noyades accidentelles, France, 1er juin – 30 septembre 2009</a:t>
            </a:r>
            <a:r>
              <a:rPr lang="fr-FR" sz="20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20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r-FR" sz="20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Tous types de piscines</a:t>
            </a:r>
            <a:br>
              <a:rPr lang="fr-FR" sz="20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r-FR" sz="2400" b="1" u="sng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total = 239</a:t>
            </a:r>
            <a:r>
              <a:rPr lang="fr-FR" sz="24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        dont </a:t>
            </a:r>
            <a:r>
              <a:rPr lang="fr-FR" sz="2400" b="1" u="sng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suivies de décès = 54</a:t>
            </a:r>
            <a:endParaRPr lang="fr-FR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06663"/>
            <a:ext cx="4891088" cy="4351337"/>
          </a:xfrm>
          <a:noFill/>
          <a:ln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2689225"/>
            <a:ext cx="4716462" cy="4168775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57200" y="274638"/>
            <a:ext cx="8229600" cy="1354137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Noyades 1/6 – 30/9 2009 </a:t>
            </a:r>
            <a:br>
              <a:rPr lang="fr-FR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r-FR" sz="24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piscines publiques ou privées d’accès payant </a:t>
            </a:r>
            <a:br>
              <a:rPr lang="fr-FR" sz="24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r-FR" sz="24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N=53 dont 6 décès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30388"/>
            <a:ext cx="8964612" cy="5027612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68313" y="0"/>
            <a:ext cx="8229600" cy="836613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Noyades estivales en piscines, 2002 – 2009 </a:t>
            </a:r>
            <a:br>
              <a:rPr lang="fr-FR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r-FR" sz="16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Total, décès, séquelles</a:t>
            </a:r>
            <a:endParaRPr lang="fr-FR" sz="16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981075"/>
            <a:ext cx="8496300" cy="1981200"/>
          </a:xfrm>
          <a:noFill/>
          <a:ln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997200"/>
            <a:ext cx="8281987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5037138"/>
            <a:ext cx="8208962" cy="182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>
            <p:ph type="title"/>
          </p:nvPr>
        </p:nvSpPr>
        <p:spPr bwMode="auto"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32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Noyades estivales en piscines privées, évolution 2000 – 2009 </a:t>
            </a:r>
            <a:endParaRPr lang="fr-FR" sz="1800" b="1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700213"/>
            <a:ext cx="8785225" cy="5157787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250825" y="188913"/>
            <a:ext cx="8675688" cy="941387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24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Noyades estivales en piscines publiques/privées payantes </a:t>
            </a:r>
            <a:r>
              <a:rPr lang="fr-FR" sz="16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démographie, activité, risque, recommandations</a:t>
            </a:r>
          </a:p>
        </p:txBody>
      </p:sp>
      <p:sp>
        <p:nvSpPr>
          <p:cNvPr id="1843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0" y="1341438"/>
            <a:ext cx="9144000" cy="5516562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FontTx/>
              <a:buNone/>
            </a:pPr>
            <a:r>
              <a:rPr lang="fr-FR" sz="1600" b="1" smtClean="0">
                <a:latin typeface="Times New Roman" pitchFamily="18" charset="0"/>
                <a:cs typeface="Times New Roman" pitchFamily="18" charset="0"/>
              </a:rPr>
              <a:t>Caractéristiques démographiques des victimes</a:t>
            </a:r>
            <a:endParaRPr lang="fr-FR" sz="16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fr-FR" sz="1600" smtClean="0">
                <a:latin typeface="Times New Roman" pitchFamily="18" charset="0"/>
                <a:cs typeface="Times New Roman" pitchFamily="18" charset="0"/>
              </a:rPr>
              <a:t>Age médian 10 ans : il y avait 30 enfants âgés de moins de 13 ans (57 %)</a:t>
            </a:r>
          </a:p>
          <a:p>
            <a:pPr algn="just">
              <a:buFontTx/>
              <a:buNone/>
            </a:pPr>
            <a:r>
              <a:rPr lang="fr-FR" sz="1600" smtClean="0">
                <a:latin typeface="Times New Roman" pitchFamily="18" charset="0"/>
                <a:cs typeface="Times New Roman" pitchFamily="18" charset="0"/>
              </a:rPr>
              <a:t>	Sexe masculin 72 %. Parmi les cas où l’information était renseignée (92 %), près des ~ 3/4 des victimes (71 %) résidaient habituellement dans le département de la noyade.</a:t>
            </a:r>
          </a:p>
          <a:p>
            <a:pPr algn="just">
              <a:buFontTx/>
              <a:buNone/>
            </a:pPr>
            <a:endParaRPr lang="fr-FR" sz="1600" b="1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fr-FR" sz="1600" b="1" smtClean="0">
                <a:latin typeface="Times New Roman" pitchFamily="18" charset="0"/>
                <a:cs typeface="Times New Roman" pitchFamily="18" charset="0"/>
              </a:rPr>
              <a:t>Activité des victimes</a:t>
            </a:r>
            <a:endParaRPr lang="fr-FR" sz="16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fr-FR" sz="1600" smtClean="0">
                <a:latin typeface="Times New Roman" pitchFamily="18" charset="0"/>
                <a:cs typeface="Times New Roman" pitchFamily="18" charset="0"/>
              </a:rPr>
              <a:t>Baignade mentionnée dans tous les cas. Parfois lors d’une apnée ou suite à un plongeon Chez les enfants de moins de 13 ans, ne pas savoir nager (53 %) et un manque de surveillance (40 %) les plus fréquemment notifiées.</a:t>
            </a:r>
          </a:p>
          <a:p>
            <a:pPr algn="just">
              <a:buFontTx/>
              <a:buNone/>
            </a:pPr>
            <a:endParaRPr lang="fr-FR" sz="1600" b="1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fr-FR" sz="1600" b="1" smtClean="0">
                <a:latin typeface="Times New Roman" pitchFamily="18" charset="0"/>
                <a:cs typeface="Times New Roman" pitchFamily="18" charset="0"/>
              </a:rPr>
              <a:t>Risque, recommandations</a:t>
            </a:r>
            <a:endParaRPr lang="fr-FR" sz="16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fr-FR" sz="1600" smtClean="0">
                <a:latin typeface="Times New Roman" pitchFamily="18" charset="0"/>
                <a:cs typeface="Times New Roman" pitchFamily="18" charset="0"/>
              </a:rPr>
              <a:t>En piscine publique, décès/ noyades 6/53 (11 %) contre 48/186 (26 %) en piscine privée</a:t>
            </a:r>
          </a:p>
          <a:p>
            <a:pPr algn="just">
              <a:buFontTx/>
              <a:buNone/>
            </a:pPr>
            <a:r>
              <a:rPr lang="fr-FR" sz="1600" smtClean="0">
                <a:latin typeface="Times New Roman" pitchFamily="18" charset="0"/>
                <a:cs typeface="Times New Roman" pitchFamily="18" charset="0"/>
              </a:rPr>
              <a:t>	Pas de données sur les fréquentations → pas de conclusion formelle sur les risques comparés dans les deux types de piscines.</a:t>
            </a:r>
          </a:p>
          <a:p>
            <a:pPr algn="just"/>
            <a:r>
              <a:rPr lang="fr-FR" sz="1600" smtClean="0">
                <a:latin typeface="Times New Roman" pitchFamily="18" charset="0"/>
                <a:cs typeface="Times New Roman" pitchFamily="18" charset="0"/>
              </a:rPr>
              <a:t>Dans tous les cas, recommander : l’apprentissage de la nage pour tous les enfants dès l’âge de 6 ans (voire avant) ; l’utilisation pour les enfants en bas âge d’EPI ; la surveillance rapprochée des enfants par des adultes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68313" y="0"/>
            <a:ext cx="8229600" cy="993775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8459788" y="6286500"/>
          <a:ext cx="684212" cy="571500"/>
        </p:xfrm>
        <a:graphic>
          <a:graphicData uri="http://schemas.openxmlformats.org/presentationml/2006/ole">
            <p:oleObj spid="_x0000_s2050" name="Photo Editor Photo" r:id="rId3" imgW="11552381" imgH="9647619" progId="MSPhotoEd.3">
              <p:embed/>
            </p:oleObj>
          </a:graphicData>
        </a:graphic>
      </p:graphicFrame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0" y="6381750"/>
            <a:ext cx="8459788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fr-FR" sz="1200" b="1">
                <a:solidFill>
                  <a:schemeClr val="accent2"/>
                </a:solidFill>
              </a:rPr>
              <a:t>http://www.invs.sante.fr/Dossiers-thematiques/Maladies-chroniques-et-traumatismes/Accidents-de-la-vie-courante</a:t>
            </a:r>
          </a:p>
        </p:txBody>
      </p:sp>
      <p:sp>
        <p:nvSpPr>
          <p:cNvPr id="2053" name="Rectangle 3"/>
          <p:cNvSpPr>
            <a:spLocks noChangeArrowheads="1"/>
          </p:cNvSpPr>
          <p:nvPr>
            <p:ph type="body" sz="half" idx="1"/>
          </p:nvPr>
        </p:nvSpPr>
        <p:spPr bwMode="auto">
          <a:xfrm>
            <a:off x="1116013" y="692150"/>
            <a:ext cx="7715250" cy="44640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fr-FR" sz="24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fr-FR" sz="2400" b="1" u="sng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très nombreux facteurs</a:t>
            </a:r>
            <a:r>
              <a:rPr lang="fr-FR" sz="24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interviennent dans la survenue d’une noyade : </a:t>
            </a:r>
          </a:p>
          <a:p>
            <a:pPr lvl="1">
              <a:lnSpc>
                <a:spcPct val="90000"/>
              </a:lnSpc>
            </a:pPr>
            <a:r>
              <a:rPr lang="fr-FR" sz="20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soumission effective au risque, </a:t>
            </a:r>
          </a:p>
          <a:p>
            <a:pPr lvl="1">
              <a:lnSpc>
                <a:spcPct val="90000"/>
              </a:lnSpc>
            </a:pPr>
            <a:r>
              <a:rPr lang="fr-FR" sz="20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âge, comportement, condition physique </a:t>
            </a:r>
          </a:p>
          <a:p>
            <a:pPr lvl="1">
              <a:lnSpc>
                <a:spcPct val="90000"/>
              </a:lnSpc>
            </a:pPr>
            <a:r>
              <a:rPr lang="fr-FR" sz="20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conditions météorologiques,</a:t>
            </a:r>
          </a:p>
          <a:p>
            <a:pPr lvl="1">
              <a:lnSpc>
                <a:spcPct val="90000"/>
              </a:lnSpc>
            </a:pPr>
            <a:r>
              <a:rPr lang="fr-FR" sz="20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protections, etc.</a:t>
            </a:r>
          </a:p>
          <a:p>
            <a:pPr>
              <a:lnSpc>
                <a:spcPct val="90000"/>
              </a:lnSpc>
            </a:pPr>
            <a:endParaRPr lang="fr-FR" sz="2400" b="1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fr-FR" sz="2400" b="1" u="sng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Toutes les actions contribuent</a:t>
            </a:r>
            <a:r>
              <a:rPr lang="fr-FR" sz="20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à une prise de conscience du risque et à une stabilisation des noyades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000" b="1" smtClean="0">
                <a:solidFill>
                  <a:srgbClr val="000066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	⇒  </a:t>
            </a:r>
            <a:r>
              <a:rPr lang="fr-FR" sz="20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Toutes les actions de prévention doivent être maintenues et répétées : réglementation, formation, information, etc.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0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	 </a:t>
            </a:r>
            <a:r>
              <a:rPr lang="fr-FR" sz="2000" b="1" smtClean="0">
                <a:solidFill>
                  <a:srgbClr val="000066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fr-FR" sz="20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Renouvellement d’enquêtes reconnues et précises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57200" y="274638"/>
            <a:ext cx="8229600" cy="777875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1042988"/>
            <a:r>
              <a:rPr lang="fr-FR" sz="36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Enquêtes NOYADES</a:t>
            </a:r>
            <a:endParaRPr lang="fr-FR" sz="36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39750" y="1412875"/>
            <a:ext cx="8229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1042988" eaLnBrk="0" hangingPunct="0"/>
            <a:endParaRPr lang="fr-FR" sz="2400">
              <a:solidFill>
                <a:schemeClr val="tx2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84313"/>
            <a:ext cx="9144000" cy="5373687"/>
          </a:xfrm>
          <a:solidFill>
            <a:schemeClr val="bg1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90525" indent="-390525" algn="just" defTabSz="1042988">
              <a:buFontTx/>
              <a:buNone/>
            </a:pPr>
            <a:r>
              <a:rPr lang="fr-FR" b="1" smtClean="0">
                <a:latin typeface="Times New Roman" pitchFamily="18" charset="0"/>
                <a:cs typeface="Times New Roman" pitchFamily="18" charset="0"/>
              </a:rPr>
              <a:t>Enquêtes nationales exhaustives</a:t>
            </a:r>
          </a:p>
          <a:p>
            <a:pPr marL="390525" indent="-390525" algn="just" defTabSz="1042988">
              <a:buFontTx/>
              <a:buNone/>
            </a:pPr>
            <a:r>
              <a:rPr lang="fr-FR" b="1" smtClean="0">
                <a:latin typeface="Times New Roman" pitchFamily="18" charset="0"/>
                <a:cs typeface="Times New Roman" pitchFamily="18" charset="0"/>
              </a:rPr>
              <a:t>		du 1</a:t>
            </a:r>
            <a:r>
              <a:rPr lang="fr-FR" b="1" baseline="30000" smtClean="0"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fr-FR" b="1" smtClean="0">
                <a:latin typeface="Times New Roman" pitchFamily="18" charset="0"/>
                <a:cs typeface="Times New Roman" pitchFamily="18" charset="0"/>
              </a:rPr>
              <a:t> juin au 30 septembre </a:t>
            </a:r>
          </a:p>
          <a:p>
            <a:pPr marL="390525" indent="-390525" algn="just" defTabSz="1042988">
              <a:buFontTx/>
              <a:buNone/>
            </a:pPr>
            <a:r>
              <a:rPr lang="fr-FR" b="1" smtClean="0">
                <a:latin typeface="Times New Roman" pitchFamily="18" charset="0"/>
                <a:cs typeface="Times New Roman" pitchFamily="18" charset="0"/>
              </a:rPr>
              <a:t>		en 2002, 2003, 2004, 2006, 2009, (2012)</a:t>
            </a:r>
          </a:p>
          <a:p>
            <a:pPr marL="390525" indent="-390525" algn="just" defTabSz="1042988">
              <a:buFontTx/>
              <a:buNone/>
            </a:pPr>
            <a:endParaRPr lang="fr-FR" sz="2800" b="1" smtClean="0">
              <a:latin typeface="Times New Roman" pitchFamily="18" charset="0"/>
              <a:cs typeface="Times New Roman" pitchFamily="18" charset="0"/>
            </a:endParaRPr>
          </a:p>
          <a:p>
            <a:pPr marL="390525" indent="-390525" algn="just" defTabSz="1042988">
              <a:buFontTx/>
              <a:buNone/>
            </a:pPr>
            <a:r>
              <a:rPr lang="fr-FR" sz="3000" b="1" smtClean="0">
                <a:latin typeface="Times New Roman" pitchFamily="18" charset="0"/>
                <a:cs typeface="Times New Roman" pitchFamily="18" charset="0"/>
              </a:rPr>
              <a:t>Toutes les noyades (noyades + quasi noyades)</a:t>
            </a:r>
          </a:p>
          <a:p>
            <a:pPr marL="390525" indent="-390525" algn="just" defTabSz="1042988">
              <a:buFontTx/>
              <a:buNone/>
            </a:pPr>
            <a:r>
              <a:rPr lang="fr-FR" sz="2400" b="1" i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			 </a:t>
            </a:r>
            <a:r>
              <a:rPr lang="fr-FR" sz="3600" b="1" i="1" u="sng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accidentelles</a:t>
            </a:r>
            <a:r>
              <a:rPr lang="fr-FR" sz="2400" b="1" i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90525" indent="-390525" algn="just" defTabSz="1042988">
              <a:buFontTx/>
              <a:buNone/>
            </a:pPr>
            <a:r>
              <a:rPr lang="fr-FR" sz="3600" b="1" i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fr-FR" sz="3600" b="1" i="1" u="sng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si hospitalisation</a:t>
            </a:r>
            <a:endParaRPr lang="fr-FR" sz="3600" b="1" u="sng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390525" indent="-390525" algn="just" defTabSz="1042988">
              <a:buFontTx/>
              <a:buNone/>
            </a:pPr>
            <a:r>
              <a:rPr lang="fr-FR" sz="3600" b="1" i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fr-FR" sz="3600" b="1" i="1" u="sng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suivies ou non de décès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11188" y="274638"/>
            <a:ext cx="7777162" cy="850900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1042988"/>
            <a:r>
              <a:rPr lang="fr-FR" sz="36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Enquêtes NOYADES : partenaires</a:t>
            </a:r>
            <a:endParaRPr lang="fr-FR" sz="36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0" y="1412875"/>
            <a:ext cx="9144000" cy="5445125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90525" indent="-390525" defTabSz="1042988">
              <a:lnSpc>
                <a:spcPct val="80000"/>
              </a:lnSpc>
              <a:buFontTx/>
              <a:buNone/>
            </a:pPr>
            <a:endParaRPr lang="fr-FR" sz="2400" smtClean="0">
              <a:latin typeface="Times New Roman" pitchFamily="18" charset="0"/>
              <a:cs typeface="Times New Roman" pitchFamily="18" charset="0"/>
            </a:endParaRPr>
          </a:p>
          <a:p>
            <a:pPr marL="390525" indent="-390525" defTabSz="1042988">
              <a:lnSpc>
                <a:spcPct val="80000"/>
              </a:lnSpc>
              <a:buFontTx/>
              <a:buNone/>
            </a:pPr>
            <a:r>
              <a:rPr lang="fr-FR" sz="2400" smtClean="0">
                <a:latin typeface="Times New Roman" pitchFamily="18" charset="0"/>
                <a:cs typeface="Times New Roman" pitchFamily="18" charset="0"/>
              </a:rPr>
              <a:t>Participation +++ de centaines de milliers de personnes : </a:t>
            </a:r>
          </a:p>
          <a:p>
            <a:pPr marL="390525" indent="-390525" defTabSz="1042988">
              <a:lnSpc>
                <a:spcPct val="80000"/>
              </a:lnSpc>
              <a:buFontTx/>
              <a:buNone/>
            </a:pPr>
            <a:r>
              <a:rPr lang="fr-FR" sz="2400" smtClean="0">
                <a:latin typeface="Times New Roman" pitchFamily="18" charset="0"/>
                <a:cs typeface="Times New Roman" pitchFamily="18" charset="0"/>
              </a:rPr>
              <a:t>	pompiers, médecins, administrations, maîtres nageurs, sauveteurs, gendarmes, etc. </a:t>
            </a:r>
          </a:p>
          <a:p>
            <a:pPr marL="390525" indent="-390525" defTabSz="1042988">
              <a:lnSpc>
                <a:spcPct val="80000"/>
              </a:lnSpc>
              <a:buFontTx/>
              <a:buNone/>
            </a:pPr>
            <a:endParaRPr lang="fr-FR" sz="2400" smtClean="0">
              <a:latin typeface="Times New Roman" pitchFamily="18" charset="0"/>
              <a:cs typeface="Times New Roman" pitchFamily="18" charset="0"/>
            </a:endParaRPr>
          </a:p>
          <a:p>
            <a:pPr marL="390525" indent="-390525" defTabSz="1042988">
              <a:lnSpc>
                <a:spcPct val="80000"/>
              </a:lnSpc>
              <a:buFontTx/>
              <a:buNone/>
            </a:pPr>
            <a:r>
              <a:rPr lang="fr-FR" sz="2400" smtClean="0">
                <a:latin typeface="Times New Roman" pitchFamily="18" charset="0"/>
                <a:cs typeface="Times New Roman" pitchFamily="18" charset="0"/>
              </a:rPr>
              <a:t>Organismes impliqués dans la prévention :</a:t>
            </a:r>
          </a:p>
          <a:p>
            <a:pPr marL="390525" indent="-390525" defTabSz="1042988">
              <a:lnSpc>
                <a:spcPct val="80000"/>
              </a:lnSpc>
              <a:buFontTx/>
              <a:buNone/>
            </a:pPr>
            <a:r>
              <a:rPr lang="fr-FR" sz="2400" smtClean="0">
                <a:latin typeface="Times New Roman" pitchFamily="18" charset="0"/>
                <a:cs typeface="Times New Roman" pitchFamily="18" charset="0"/>
              </a:rPr>
              <a:t>	Ministère de la santé, Ministère de l’intérieur, Ministère du tourisme</a:t>
            </a:r>
          </a:p>
          <a:p>
            <a:pPr marL="390525" indent="-390525" defTabSz="1042988">
              <a:lnSpc>
                <a:spcPct val="80000"/>
              </a:lnSpc>
              <a:buFontTx/>
              <a:buNone/>
            </a:pPr>
            <a:r>
              <a:rPr lang="fr-FR" sz="2400" smtClean="0">
                <a:latin typeface="Times New Roman" pitchFamily="18" charset="0"/>
                <a:cs typeface="Times New Roman" pitchFamily="18" charset="0"/>
              </a:rPr>
              <a:t>	Organismes de prévention : Inpes, DGCCRF, CSC, etc.</a:t>
            </a:r>
          </a:p>
          <a:p>
            <a:pPr marL="390525" indent="-390525" defTabSz="1042988">
              <a:lnSpc>
                <a:spcPct val="80000"/>
              </a:lnSpc>
              <a:buFontTx/>
              <a:buNone/>
            </a:pPr>
            <a:r>
              <a:rPr lang="fr-FR" sz="2400" smtClean="0">
                <a:latin typeface="Times New Roman" pitchFamily="18" charset="0"/>
                <a:cs typeface="Times New Roman" pitchFamily="18" charset="0"/>
              </a:rPr>
              <a:t>	Liens avec constructeurs de piscines et de protections </a:t>
            </a:r>
          </a:p>
          <a:p>
            <a:pPr marL="390525" indent="-390525" defTabSz="1042988">
              <a:lnSpc>
                <a:spcPct val="80000"/>
              </a:lnSpc>
              <a:buFontTx/>
              <a:buNone/>
            </a:pPr>
            <a:r>
              <a:rPr lang="fr-FR" sz="2400" smtClean="0">
                <a:latin typeface="Times New Roman" pitchFamily="18" charset="0"/>
                <a:cs typeface="Times New Roman" pitchFamily="18" charset="0"/>
              </a:rPr>
              <a:t>	 	</a:t>
            </a:r>
          </a:p>
          <a:p>
            <a:pPr marL="390525" indent="-390525" defTabSz="1042988">
              <a:lnSpc>
                <a:spcPct val="80000"/>
              </a:lnSpc>
              <a:buFontTx/>
              <a:buNone/>
            </a:pPr>
            <a:r>
              <a:rPr lang="fr-FR" sz="2400" smtClean="0">
                <a:latin typeface="Times New Roman" pitchFamily="18" charset="0"/>
                <a:cs typeface="Times New Roman" pitchFamily="18" charset="0"/>
              </a:rPr>
              <a:t>Enquête réalisée en lien avec campagnes de prévention, avec un fort relais des médias.</a:t>
            </a:r>
          </a:p>
          <a:p>
            <a:pPr marL="390525" indent="-390525" defTabSz="1042988">
              <a:lnSpc>
                <a:spcPct val="80000"/>
              </a:lnSpc>
              <a:buFontTx/>
              <a:buNone/>
            </a:pPr>
            <a:endParaRPr lang="fr-FR" sz="2400" smtClean="0">
              <a:latin typeface="Times New Roman" pitchFamily="18" charset="0"/>
              <a:cs typeface="Times New Roman" pitchFamily="18" charset="0"/>
            </a:endParaRPr>
          </a:p>
          <a:p>
            <a:pPr marL="390525" indent="-390525" defTabSz="1042988">
              <a:lnSpc>
                <a:spcPct val="80000"/>
              </a:lnSpc>
              <a:buFontTx/>
              <a:buNone/>
            </a:pPr>
            <a:endParaRPr lang="fr-FR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539750" y="1412875"/>
            <a:ext cx="8229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1042988" eaLnBrk="0" hangingPunct="0"/>
            <a:endParaRPr lang="fr-FR" sz="24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0"/>
            <a:ext cx="4837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692150"/>
            <a:ext cx="9144000" cy="863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fr-FR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Noyades accidentelles, France, 1er juin – 30 septembre 2009 </a:t>
            </a:r>
            <a:br>
              <a:rPr lang="fr-FR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r-FR" sz="2800" b="1" u="sng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total = 1 366</a:t>
            </a:r>
            <a:r>
              <a:rPr lang="fr-FR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           dont </a:t>
            </a:r>
            <a:r>
              <a:rPr lang="fr-FR" sz="2800" b="1" u="sng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suivies de décès = 462</a:t>
            </a:r>
            <a:r>
              <a:rPr lang="fr-FR" sz="2800" b="1" smtClean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 l="31447" t="14690" r="4607" b="20558"/>
          <a:stretch>
            <a:fillRect/>
          </a:stretch>
        </p:blipFill>
        <p:spPr bwMode="auto">
          <a:xfrm>
            <a:off x="0" y="2593975"/>
            <a:ext cx="5076825" cy="4264025"/>
          </a:xfrm>
          <a:noFill/>
          <a:ln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 l="37383" t="10519" r="4665" b="32924"/>
          <a:stretch>
            <a:fillRect/>
          </a:stretch>
        </p:blipFill>
        <p:spPr bwMode="auto">
          <a:xfrm>
            <a:off x="4427538" y="2773363"/>
            <a:ext cx="4716462" cy="4084637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188913"/>
            <a:ext cx="8532813" cy="6921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60000"/>
              </a:lnSpc>
            </a:pPr>
            <a:r>
              <a:rPr lang="fr-FR" sz="36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Noyades estivales Évolution 2003 – 2009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413" y="914400"/>
            <a:ext cx="9577388" cy="6021388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66838" y="1125538"/>
            <a:ext cx="7777162" cy="5337175"/>
          </a:xfrm>
          <a:noFill/>
          <a:ln>
            <a:miter lim="800000"/>
            <a:headEnd/>
            <a:tailEnd/>
          </a:ln>
        </p:spPr>
      </p:pic>
      <p:sp>
        <p:nvSpPr>
          <p:cNvPr id="9219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95288" y="188913"/>
            <a:ext cx="8424862" cy="936625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28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Résultats : Noyades accidentelles, </a:t>
            </a:r>
            <a:r>
              <a:rPr lang="fr-FR" sz="2800" b="1" u="sng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selon le lieu</a:t>
            </a:r>
            <a:r>
              <a:rPr lang="fr-FR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	France, 1er juin – 30 septembre 2009</a:t>
            </a: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250825" y="1125538"/>
            <a:ext cx="3059113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fr-FR" sz="1600" b="1">
                <a:solidFill>
                  <a:srgbClr val="000066"/>
                </a:solidFill>
              </a:rPr>
              <a:t>1 366 noyades accidentelles</a:t>
            </a:r>
            <a:br>
              <a:rPr lang="fr-FR" sz="1600" b="1">
                <a:solidFill>
                  <a:srgbClr val="000066"/>
                </a:solidFill>
              </a:rPr>
            </a:br>
            <a:r>
              <a:rPr lang="fr-FR" sz="1600" b="1">
                <a:solidFill>
                  <a:srgbClr val="000066"/>
                </a:solidFill>
              </a:rPr>
              <a:t>dont 462 suivies de décès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88913"/>
            <a:ext cx="8785225" cy="7651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60000"/>
              </a:lnSpc>
            </a:pPr>
            <a:r>
              <a:rPr lang="fr-FR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Noyades accidentelles, </a:t>
            </a:r>
            <a:r>
              <a:rPr lang="fr-FR" sz="2800" b="1" u="sng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selon le lieu</a:t>
            </a:r>
            <a:br>
              <a:rPr lang="fr-FR" sz="2800" b="1" u="sng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r-FR" sz="16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France, 1er juin – 30 septembre 2009</a:t>
            </a:r>
            <a:r>
              <a:rPr lang="fr-FR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979488"/>
            <a:ext cx="8569325" cy="5967412"/>
          </a:xfrm>
          <a:noFill/>
          <a:ln>
            <a:miter lim="800000"/>
            <a:headEnd/>
            <a:tailEnd/>
          </a:ln>
        </p:spPr>
      </p:pic>
      <p:sp>
        <p:nvSpPr>
          <p:cNvPr id="25604" name="Oval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042988" y="4005263"/>
            <a:ext cx="2593975" cy="1582737"/>
          </a:xfrm>
          <a:prstGeom prst="ellipse">
            <a:avLst/>
          </a:prstGeom>
          <a:solidFill>
            <a:srgbClr val="FF0000">
              <a:alpha val="0"/>
            </a:srgbClr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88913"/>
            <a:ext cx="9144000" cy="8810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60000"/>
              </a:lnSpc>
            </a:pPr>
            <a:r>
              <a:rPr lang="fr-FR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Noyades accidentelles, </a:t>
            </a:r>
            <a:r>
              <a:rPr lang="fr-FR" sz="2800" b="1" u="sng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selon l’âge</a:t>
            </a:r>
            <a:r>
              <a:rPr lang="fr-FR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fr-FR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r-FR" sz="16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France, 1er juin – 30 septembre 2009</a:t>
            </a:r>
            <a:r>
              <a:rPr lang="fr-FR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196975"/>
            <a:ext cx="8455025" cy="5146675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225</Words>
  <Application>Microsoft Office PowerPoint</Application>
  <PresentationFormat>Affichage à l'écran (4:3)</PresentationFormat>
  <Paragraphs>63</Paragraphs>
  <Slides>17</Slides>
  <Notes>2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Arial Unicode MS</vt:lpstr>
      <vt:lpstr>Modèle par défaut</vt:lpstr>
      <vt:lpstr>Photo Microsoft Photo Editor 3.0</vt:lpstr>
      <vt:lpstr>Diapositive 1</vt:lpstr>
      <vt:lpstr>Enquêtes NOYADES</vt:lpstr>
      <vt:lpstr>Enquêtes NOYADES : partenaires</vt:lpstr>
      <vt:lpstr>Diapositive 4</vt:lpstr>
      <vt:lpstr>Noyades accidentelles, France, 1er juin – 30 septembre 2009  total = 1 366                 dont suivies de décès = 462                   </vt:lpstr>
      <vt:lpstr>Noyades estivales Évolution 2003 – 2009</vt:lpstr>
      <vt:lpstr> Résultats : Noyades accidentelles, selon le lieu  France, 1er juin – 30 septembre 2009</vt:lpstr>
      <vt:lpstr>Noyades accidentelles, selon le lieu France, 1er juin – 30 septembre 2009 </vt:lpstr>
      <vt:lpstr>Noyades accidentelles, selon l’âge  France, 1er juin – 30 septembre 2009 </vt:lpstr>
      <vt:lpstr>Noyades accidentelles, selon le lieu et l’âge France, 1er juin – 30 septembre 2009 / noyades suivies de décès</vt:lpstr>
      <vt:lpstr>Diapositive 11</vt:lpstr>
      <vt:lpstr>Noyades accidentelles, France, 1er juin – 30 septembre 2009 Tous types de piscines total = 239              dont suivies de décès = 54</vt:lpstr>
      <vt:lpstr>Noyades 1/6 – 30/9 2009  piscines publiques ou privées d’accès payant  N=53 dont 6 décès</vt:lpstr>
      <vt:lpstr>Noyades estivales en piscines, 2002 – 2009  Total, décès, séquelles</vt:lpstr>
      <vt:lpstr>Noyades estivales en piscines privées, évolution 2000 – 2009 </vt:lpstr>
      <vt:lpstr>Noyades estivales en piscines publiques/privées payantes démographie, activité, risque, recommandations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Water Flow</dc:title>
  <dc:creator>www.powerpointstyles.com</dc:creator>
  <dc:description>Image credit to Francesco Marino / FreeDigitalPhotos.net</dc:description>
  <cp:lastModifiedBy>ZeSchtroumpf</cp:lastModifiedBy>
  <cp:revision>40</cp:revision>
  <dcterms:created xsi:type="dcterms:W3CDTF">2009-03-23T15:23:24Z</dcterms:created>
  <dcterms:modified xsi:type="dcterms:W3CDTF">2012-04-11T20:36:02Z</dcterms:modified>
</cp:coreProperties>
</file>