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5" r:id="rId7"/>
    <p:sldId id="266" r:id="rId8"/>
    <p:sldId id="267" r:id="rId9"/>
    <p:sldId id="268" r:id="rId10"/>
    <p:sldId id="261" r:id="rId11"/>
    <p:sldId id="270" r:id="rId12"/>
    <p:sldId id="262" r:id="rId13"/>
    <p:sldId id="272" r:id="rId14"/>
    <p:sldId id="271" r:id="rId15"/>
    <p:sldId id="274" r:id="rId16"/>
    <p:sldId id="275" r:id="rId17"/>
    <p:sldId id="276" r:id="rId18"/>
    <p:sldId id="277" r:id="rId19"/>
    <p:sldId id="289" r:id="rId20"/>
    <p:sldId id="287" r:id="rId21"/>
    <p:sldId id="288" r:id="rId22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DD330"/>
    <a:srgbClr val="00CC00"/>
    <a:srgbClr val="0C7CD2"/>
    <a:srgbClr val="1F7EE7"/>
    <a:srgbClr val="AE1517"/>
    <a:srgbClr val="CC0000"/>
    <a:srgbClr val="4686E2"/>
    <a:srgbClr val="235CB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69" autoAdjust="0"/>
    <p:restoredTop sz="94660"/>
  </p:normalViewPr>
  <p:slideViewPr>
    <p:cSldViewPr>
      <p:cViewPr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1524000" y="190500"/>
            <a:ext cx="7010400" cy="58293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2766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1524000" y="6248400"/>
            <a:ext cx="1295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309A1B43-A0C4-40DA-B145-355214073E88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7" descr="Sansbvcbdsfstitre-1sdfsfsd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7962900" y="6375400"/>
            <a:ext cx="1073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b="1">
                <a:solidFill>
                  <a:schemeClr val="bg1"/>
                </a:solidFill>
              </a:rPr>
              <a:t>Page </a:t>
            </a:r>
            <a:fld id="{9A5081BD-EE74-4C13-B202-4563205EF704}" type="slidenum">
              <a:rPr lang="fr-FR" b="1">
                <a:solidFill>
                  <a:schemeClr val="bg1"/>
                </a:solidFill>
              </a:rPr>
              <a:pPr>
                <a:defRPr/>
              </a:pPr>
              <a:t>‹N°›</a:t>
            </a:fld>
            <a:endParaRPr lang="fr-FR" b="1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2" descr="nn,b,b,b,nb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 Box 6"/>
          <p:cNvSpPr txBox="1">
            <a:spLocks noChangeArrowheads="1"/>
          </p:cNvSpPr>
          <p:nvPr/>
        </p:nvSpPr>
        <p:spPr bwMode="auto">
          <a:xfrm>
            <a:off x="0" y="1412776"/>
            <a:ext cx="7164288" cy="2702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80000" tIns="180000" rIns="180000" bIns="180000">
            <a:spAutoFit/>
          </a:bodyPr>
          <a:lstStyle/>
          <a:p>
            <a:r>
              <a:rPr lang="fr-FR" sz="3600" b="1" dirty="0">
                <a:latin typeface="Times New Roman" pitchFamily="18" charset="0"/>
                <a:cs typeface="Times New Roman" pitchFamily="18" charset="0"/>
              </a:rPr>
              <a:t>Les </a:t>
            </a:r>
            <a:r>
              <a:rPr lang="fr-FR" sz="3600" b="1" dirty="0" err="1">
                <a:latin typeface="Times New Roman" pitchFamily="18" charset="0"/>
                <a:cs typeface="Times New Roman" pitchFamily="18" charset="0"/>
              </a:rPr>
              <a:t>cindyniques</a:t>
            </a:r>
            <a:r>
              <a:rPr lang="fr-FR" sz="3600" b="1" dirty="0">
                <a:latin typeface="Times New Roman" pitchFamily="18" charset="0"/>
                <a:cs typeface="Times New Roman" pitchFamily="18" charset="0"/>
              </a:rPr>
              <a:t> au service d’une meilleure gestion des risques et </a:t>
            </a:r>
            <a:r>
              <a:rPr lang="fr-FR" sz="3600" b="1" dirty="0" smtClean="0">
                <a:latin typeface="Times New Roman" pitchFamily="18" charset="0"/>
                <a:cs typeface="Times New Roman" pitchFamily="18" charset="0"/>
              </a:rPr>
              <a:t>de</a:t>
            </a:r>
          </a:p>
          <a:p>
            <a:r>
              <a:rPr lang="fr-FR" sz="3600" b="1" dirty="0" smtClean="0">
                <a:latin typeface="Times New Roman" pitchFamily="18" charset="0"/>
                <a:cs typeface="Times New Roman" pitchFamily="18" charset="0"/>
              </a:rPr>
              <a:t>la </a:t>
            </a:r>
            <a:r>
              <a:rPr lang="fr-FR" sz="3600" b="1" dirty="0">
                <a:latin typeface="Times New Roman" pitchFamily="18" charset="0"/>
                <a:cs typeface="Times New Roman" pitchFamily="18" charset="0"/>
              </a:rPr>
              <a:t>sécurité dans les </a:t>
            </a:r>
            <a:r>
              <a:rPr lang="fr-FR" sz="3600" b="1" dirty="0" smtClean="0">
                <a:latin typeface="Times New Roman" pitchFamily="18" charset="0"/>
                <a:cs typeface="Times New Roman" pitchFamily="18" charset="0"/>
              </a:rPr>
              <a:t>APS</a:t>
            </a:r>
          </a:p>
          <a:p>
            <a:endParaRPr lang="fr-FR" sz="2000" b="1" i="1" dirty="0">
              <a:latin typeface="Verdana" pitchFamily="34" charset="0"/>
            </a:endParaRPr>
          </a:p>
          <a:p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Bastien 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Soulé, Université Lyon 1</a:t>
            </a:r>
          </a:p>
        </p:txBody>
      </p:sp>
      <p:pic>
        <p:nvPicPr>
          <p:cNvPr id="2052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251520" y="321619"/>
            <a:ext cx="8640960" cy="36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fr-FR" sz="3600" b="1" i="1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Modélisation d’Analyse de Dysfonctionnement des Systèmes </a:t>
            </a:r>
            <a:r>
              <a:rPr kumimoji="0" lang="fr-FR" sz="3600" b="1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(MADS)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kumimoji="0" lang="fr-F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kumimoji="0" lang="fr-F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685800" algn="l"/>
              </a:tabLst>
            </a:pP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Origine : ingénierie de sécurité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85800" algn="l"/>
              </a:tabLst>
            </a:pPr>
            <a:endParaRPr kumimoji="0" lang="fr-F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685800" algn="l"/>
              </a:tabLst>
            </a:pPr>
            <a:r>
              <a:rPr lang="fr-FR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Objectif : a</a:t>
            </a: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ppréhender les facteurs initialisant des scénarios accidentels et provoquant des événements non souhaités (ENS)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85800" algn="l"/>
              </a:tabLst>
            </a:pPr>
            <a:endParaRPr lang="fr-FR" sz="20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685800" algn="l"/>
              </a:tabLst>
            </a:pPr>
            <a:r>
              <a:rPr kumimoji="0" lang="fr-FR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I</a:t>
            </a: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ntéressant pour retracer le scénario « matériel » de l’immédiat</a:t>
            </a:r>
            <a:r>
              <a:rPr kumimoji="0" lang="fr-FR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avant-accident</a:t>
            </a:r>
            <a:endParaRPr kumimoji="0" lang="fr-F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7834" name="Group 138"/>
          <p:cNvGraphicFramePr>
            <a:graphicFrameLocks noGrp="1"/>
          </p:cNvGraphicFramePr>
          <p:nvPr>
            <p:ph/>
          </p:nvPr>
        </p:nvGraphicFramePr>
        <p:xfrm>
          <a:off x="0" y="0"/>
          <a:ext cx="9144000" cy="6814503"/>
        </p:xfrm>
        <a:graphic>
          <a:graphicData uri="http://schemas.openxmlformats.org/drawingml/2006/table">
            <a:tbl>
              <a:tblPr/>
              <a:tblGrid>
                <a:gridCol w="1371600"/>
                <a:gridCol w="1370013"/>
                <a:gridCol w="1470025"/>
                <a:gridCol w="1355725"/>
                <a:gridCol w="1900237"/>
                <a:gridCol w="1676400"/>
              </a:tblGrid>
              <a:tr h="1079339">
                <a:tc gridSpan="6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itchFamily="34" charset="-128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Modélisation de l’accident de Val Cenis à partir de la MADS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itchFamily="34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73171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Source de danger</a:t>
                      </a:r>
                      <a:endParaRPr kumimoji="0" lang="fr-FR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itchFamily="34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Evénement initiateur</a:t>
                      </a:r>
                      <a:endParaRPr kumimoji="0" lang="fr-FR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itchFamily="34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Evénement initial</a:t>
                      </a:r>
                      <a:endParaRPr kumimoji="0" lang="fr-FR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itchFamily="34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Evénement principal</a:t>
                      </a:r>
                      <a:endParaRPr kumimoji="0" lang="fr-FR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itchFamily="34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Processus renforçateurs</a:t>
                      </a:r>
                      <a:endParaRPr kumimoji="0" lang="fr-FR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itchFamily="34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Cibles et impacts</a:t>
                      </a:r>
                      <a:endParaRPr kumimoji="0" lang="fr-FR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itchFamily="34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0344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itchFamily="34" charset="-128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Energie produite par le système de motorisation du tapis</a:t>
                      </a:r>
                      <a:endParaRPr kumimoji="0" lang="fr-F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itchFamily="34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itchFamily="34" charset="-128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Emprunt du tapis en tant que piéton, les skis dans les bras</a:t>
                      </a:r>
                      <a:endParaRPr kumimoji="0" lang="fr-F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itchFamily="34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itchFamily="34" charset="-128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Impossible de quitter le tapis en fin de parcours, pied coincé dans la trappe de sécurité à l’arrivée</a:t>
                      </a:r>
                      <a:endParaRPr kumimoji="0" lang="fr-F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itchFamily="34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itchFamily="34" charset="-128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Fillette happée dans l’orifice de la trappe de sécurité</a:t>
                      </a:r>
                      <a:endParaRPr kumimoji="0" lang="fr-F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itchFamily="34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itchFamily="34" charset="-128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Systèmes automatiques de sécurité non déclenchés ; arrêt du tapis après activation manuelle d’une sécurité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itchFamily="34" charset="-128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Activation tardive car les témoins cherchent d’abord à dégager la victime (sans y parvenir) avant d’arrêter le tapis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itchFamily="34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itchFamily="34" charset="-128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Fractures multiples, écrasement de la cage thoracique, étouffement et décès de la fillette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251520" y="384339"/>
            <a:ext cx="8568952" cy="3554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fr-FR" sz="3600" b="1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L’hyperespace du danger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lang="fr-FR" sz="2000" dirty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kumimoji="0" lang="fr-F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685800" algn="l"/>
              </a:tabLst>
            </a:pPr>
            <a:r>
              <a:rPr lang="fr-FR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Analyse déplacée vers les acteurs partie prenante de la situation, leurs lacunes dans la façon de lutter contre l’occurrence d’accidents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685800" algn="l"/>
              </a:tabLst>
            </a:pPr>
            <a:endParaRPr kumimoji="0" lang="fr-F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685800" algn="l"/>
              </a:tabLst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Ris</a:t>
            </a: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que observé sous l’angle du réseau et du système gestionnaire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685800" algn="l"/>
              </a:tabLst>
            </a:pPr>
            <a:endParaRPr kumimoji="0" lang="fr-F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685800" algn="l"/>
              </a:tabLst>
            </a:pPr>
            <a:r>
              <a:rPr lang="fr-FR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Regard </a:t>
            </a: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situé en amont</a:t>
            </a:r>
            <a:r>
              <a:rPr kumimoji="0" lang="fr-FR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: </a:t>
            </a: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facteurs managériaux de vulnérabilité, indicateurs de </a:t>
            </a: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situation</a:t>
            </a:r>
            <a:r>
              <a:rPr kumimoji="0" lang="fr-FR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pré-accidentelle</a:t>
            </a: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fr-F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2060575"/>
            <a:ext cx="8001000" cy="4010025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endParaRPr lang="fr-FR" sz="2900">
              <a:solidFill>
                <a:srgbClr val="000000"/>
              </a:solidFill>
            </a:endParaRPr>
          </a:p>
          <a:p>
            <a:pPr algn="just">
              <a:buFont typeface="Wingdings" pitchFamily="2" charset="2"/>
              <a:buNone/>
            </a:pPr>
            <a:endParaRPr lang="fr-FR" sz="2100">
              <a:solidFill>
                <a:srgbClr val="000000"/>
              </a:solidFill>
            </a:endParaRPr>
          </a:p>
          <a:p>
            <a:pPr algn="just"/>
            <a:endParaRPr lang="fr-FR" sz="2900"/>
          </a:p>
        </p:txBody>
      </p:sp>
      <p:sp>
        <p:nvSpPr>
          <p:cNvPr id="336901" name="Rectangle 5"/>
          <p:cNvSpPr>
            <a:spLocks noChangeArrowheads="1"/>
          </p:cNvSpPr>
          <p:nvPr/>
        </p:nvSpPr>
        <p:spPr bwMode="auto">
          <a:xfrm>
            <a:off x="179512" y="476672"/>
            <a:ext cx="8712968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82550" algn="just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0000"/>
            </a:pPr>
            <a:r>
              <a:rPr lang="fr-FR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Postulat : tout </a:t>
            </a:r>
            <a:r>
              <a:rPr lang="fr-FR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acteur partie prenante de la gestion d’un </a:t>
            </a:r>
            <a:r>
              <a:rPr lang="fr-FR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risque</a:t>
            </a:r>
            <a:endParaRPr lang="fr-FR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381000" algn="just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0000"/>
              <a:buFont typeface="Wingdings" pitchFamily="2" charset="2"/>
              <a:buNone/>
            </a:pPr>
            <a:endParaRPr lang="fr-FR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81088" indent="-180975" algn="just">
              <a:spcBef>
                <a:spcPct val="20000"/>
              </a:spcBef>
              <a:buClr>
                <a:schemeClr val="tx1"/>
              </a:buClr>
              <a:buSzPct val="70000"/>
              <a:buFont typeface="Wingdings" pitchFamily="2" charset="2"/>
              <a:buNone/>
            </a:pPr>
            <a:r>
              <a:rPr lang="fr-FR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</a:t>
            </a:r>
            <a:r>
              <a:rPr lang="fr-FR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poursuit des </a:t>
            </a:r>
            <a:r>
              <a:rPr lang="fr-FR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objectifs</a:t>
            </a:r>
            <a:r>
              <a:rPr lang="fr-F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qui peuvent </a:t>
            </a:r>
            <a:r>
              <a:rPr lang="fr-FR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converger/diverger </a:t>
            </a:r>
            <a:r>
              <a:rPr lang="fr-F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avec </a:t>
            </a:r>
            <a:r>
              <a:rPr lang="fr-FR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les </a:t>
            </a:r>
            <a:r>
              <a:rPr lang="fr-F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stratégies des autres acteurs</a:t>
            </a:r>
          </a:p>
          <a:p>
            <a:pPr marL="342900" indent="381000" algn="just">
              <a:spcBef>
                <a:spcPct val="20000"/>
              </a:spcBef>
              <a:buClr>
                <a:schemeClr val="tx1"/>
              </a:buClr>
              <a:buSzPct val="70000"/>
              <a:buFont typeface="Wingdings" pitchFamily="2" charset="2"/>
              <a:buNone/>
            </a:pPr>
            <a:endParaRPr lang="fr-FR" sz="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381000" algn="just">
              <a:spcBef>
                <a:spcPct val="20000"/>
              </a:spcBef>
              <a:buClr>
                <a:schemeClr val="tx1"/>
              </a:buClr>
              <a:buSzPct val="70000"/>
              <a:buFont typeface="Wingdings" pitchFamily="2" charset="2"/>
              <a:buNone/>
            </a:pPr>
            <a:r>
              <a:rPr lang="fr-F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fr-F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</a:t>
            </a:r>
            <a:r>
              <a:rPr lang="fr-F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dispose de </a:t>
            </a:r>
            <a:r>
              <a:rPr lang="fr-FR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connaissances</a:t>
            </a:r>
            <a:r>
              <a:rPr lang="fr-F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sur le danger</a:t>
            </a:r>
          </a:p>
          <a:p>
            <a:pPr marL="342900" indent="381000" algn="just">
              <a:spcBef>
                <a:spcPct val="20000"/>
              </a:spcBef>
              <a:buClr>
                <a:schemeClr val="tx1"/>
              </a:buClr>
              <a:buSzPct val="70000"/>
              <a:buFont typeface="Wingdings" pitchFamily="2" charset="2"/>
              <a:buNone/>
            </a:pPr>
            <a:endParaRPr lang="fr-FR" sz="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381000" algn="just">
              <a:spcBef>
                <a:spcPct val="20000"/>
              </a:spcBef>
              <a:buClr>
                <a:schemeClr val="tx1"/>
              </a:buClr>
              <a:buSzPct val="70000"/>
              <a:buFont typeface="Wingdings" pitchFamily="2" charset="2"/>
              <a:buNone/>
            </a:pPr>
            <a:r>
              <a:rPr lang="fr-F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fr-F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</a:t>
            </a:r>
            <a:r>
              <a:rPr lang="fr-F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conserve en </a:t>
            </a:r>
            <a:r>
              <a:rPr lang="fr-FR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mémoire</a:t>
            </a:r>
            <a:r>
              <a:rPr lang="fr-F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des faits accidentels</a:t>
            </a:r>
          </a:p>
          <a:p>
            <a:pPr marL="342900" indent="381000" algn="just">
              <a:spcBef>
                <a:spcPct val="20000"/>
              </a:spcBef>
              <a:buClr>
                <a:schemeClr val="tx1"/>
              </a:buClr>
              <a:buSzPct val="70000"/>
              <a:buFont typeface="Wingdings" pitchFamily="2" charset="2"/>
              <a:buNone/>
            </a:pPr>
            <a:endParaRPr lang="fr-FR" sz="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81088" indent="-180975" algn="just">
              <a:spcBef>
                <a:spcPct val="20000"/>
              </a:spcBef>
              <a:buClr>
                <a:schemeClr val="tx1"/>
              </a:buClr>
              <a:buSzPct val="70000"/>
              <a:buFont typeface="Wingdings" pitchFamily="2" charset="2"/>
              <a:buNone/>
            </a:pPr>
            <a:r>
              <a:rPr lang="fr-FR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</a:t>
            </a:r>
            <a:r>
              <a:rPr lang="fr-FR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élabore, fait respecter et se conforme plus </a:t>
            </a:r>
            <a:r>
              <a:rPr lang="fr-FR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 moins strictement </a:t>
            </a:r>
            <a:r>
              <a:rPr lang="fr-F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à des </a:t>
            </a:r>
            <a:r>
              <a:rPr lang="fr-FR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règles</a:t>
            </a:r>
          </a:p>
          <a:p>
            <a:pPr marL="342900" indent="381000" algn="just">
              <a:spcBef>
                <a:spcPct val="20000"/>
              </a:spcBef>
              <a:buClr>
                <a:schemeClr val="tx1"/>
              </a:buClr>
              <a:buSzPct val="70000"/>
              <a:buFont typeface="Wingdings" pitchFamily="2" charset="2"/>
              <a:buNone/>
            </a:pPr>
            <a:endParaRPr lang="fr-FR" sz="600" b="1" u="sng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81088" indent="-180975" algn="just">
              <a:spcBef>
                <a:spcPct val="20000"/>
              </a:spcBef>
              <a:buClr>
                <a:schemeClr val="tx1"/>
              </a:buClr>
              <a:buSzPct val="70000"/>
              <a:buFont typeface="Wingdings" pitchFamily="2" charset="2"/>
              <a:buNone/>
            </a:pPr>
            <a:r>
              <a:rPr lang="fr-FR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</a:t>
            </a:r>
            <a:r>
              <a:rPr lang="fr-FR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n’est pas insensible à certaines </a:t>
            </a:r>
            <a:r>
              <a:rPr lang="fr-FR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valeurs</a:t>
            </a:r>
            <a:r>
              <a:rPr lang="fr-FR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peut </a:t>
            </a:r>
            <a:r>
              <a:rPr lang="fr-F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chercher à </a:t>
            </a:r>
            <a:r>
              <a:rPr lang="fr-FR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agir en </a:t>
            </a:r>
            <a:r>
              <a:rPr lang="fr-F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conformité avec elles ou à les protéger s’il les sent </a:t>
            </a:r>
            <a:r>
              <a:rPr lang="fr-FR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menacées</a:t>
            </a:r>
            <a:endParaRPr lang="fr-FR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381000" algn="just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0000"/>
              <a:buFont typeface="Wingdings" pitchFamily="2" charset="2"/>
              <a:buNone/>
            </a:pPr>
            <a:endParaRPr lang="fr-FR" sz="2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88640"/>
            <a:ext cx="8425631" cy="5761038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fr-FR" sz="36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	Eléments clés de l’accident de Val Cenis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fr-FR" sz="16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80000"/>
              </a:lnSpc>
            </a:pPr>
            <a:endParaRPr lang="fr-FR" sz="1000" b="1" dirty="0">
              <a:solidFill>
                <a:srgbClr val="000000"/>
              </a:solidFill>
            </a:endParaRP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fr-FR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Rigueur du climat sur ce secteur du domaine skiable</a:t>
            </a: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endParaRPr lang="fr-FR" sz="8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fr-FR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Installation </a:t>
            </a:r>
            <a:r>
              <a:rPr lang="fr-FR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incomplète </a:t>
            </a:r>
            <a:r>
              <a:rPr lang="fr-FR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(dispositifs de chauffage, capots de protection et cellules photoélectriques manquants)</a:t>
            </a: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endParaRPr lang="fr-FR" sz="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fr-FR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Réglage inadéquat, par du personnel non formé, de la tension de la bande</a:t>
            </a: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endParaRPr lang="fr-FR" sz="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fr-FR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 Bricolage » privilégié en termes de réparations </a:t>
            </a: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endParaRPr lang="fr-FR" sz="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fr-FR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Exploitation problématique mais rendue possible suite à l’agrandissement progressif de l’angle d’ouverture de la trappe</a:t>
            </a: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endParaRPr lang="fr-FR" sz="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fr-FR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 Désensibilisations » successives, </a:t>
            </a:r>
          </a:p>
          <a:p>
            <a:pPr lvl="1">
              <a:lnSpc>
                <a:spcPct val="80000"/>
              </a:lnSpc>
              <a:buNone/>
            </a:pPr>
            <a:r>
              <a:rPr lang="fr-FR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fr-FR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puis </a:t>
            </a:r>
            <a:r>
              <a:rPr lang="fr-FR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désactivation des sécurités</a:t>
            </a: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endParaRPr lang="fr-FR" sz="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fr-FR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Enfants autorisés à emprunter cet </a:t>
            </a:r>
          </a:p>
          <a:p>
            <a:pPr lvl="1">
              <a:lnSpc>
                <a:spcPct val="80000"/>
              </a:lnSpc>
              <a:buNone/>
            </a:pPr>
            <a:r>
              <a:rPr lang="fr-FR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équipement </a:t>
            </a:r>
            <a:r>
              <a:rPr lang="fr-FR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seuls, sans </a:t>
            </a:r>
            <a:r>
              <a:rPr lang="fr-FR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consigne </a:t>
            </a:r>
          </a:p>
          <a:p>
            <a:pPr lvl="1">
              <a:lnSpc>
                <a:spcPct val="80000"/>
              </a:lnSpc>
              <a:buNone/>
            </a:pPr>
            <a:r>
              <a:rPr lang="fr-FR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ni </a:t>
            </a:r>
            <a:r>
              <a:rPr lang="fr-FR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surveillance particulières</a:t>
            </a:r>
          </a:p>
        </p:txBody>
      </p:sp>
      <p:pic>
        <p:nvPicPr>
          <p:cNvPr id="15360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0784" y="3861048"/>
            <a:ext cx="4007241" cy="299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fr-FR" smtClean="0"/>
          </a:p>
        </p:txBody>
      </p:sp>
      <p:pic>
        <p:nvPicPr>
          <p:cNvPr id="4099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736" y="0"/>
            <a:ext cx="9118264" cy="686841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0" y="0"/>
          <a:ext cx="9093200" cy="6819900"/>
        </p:xfrm>
        <a:graphic>
          <a:graphicData uri="http://schemas.openxmlformats.org/presentationml/2006/ole">
            <p:oleObj spid="_x0000_s32770" name="Diapositive" r:id="rId3" imgW="4504828" imgH="3380161" progId="PowerPoint.Slide.8">
              <p:embed/>
            </p:oleObj>
          </a:graphicData>
        </a:graphic>
      </p:graphicFrame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323528" y="620713"/>
            <a:ext cx="8424935" cy="2520255"/>
          </a:xfrm>
          <a:prstGeom prst="wedgeRectCallout">
            <a:avLst>
              <a:gd name="adj1" fmla="val 2597"/>
              <a:gd name="adj2" fmla="val 112265"/>
            </a:avLst>
          </a:prstGeom>
          <a:noFill/>
          <a:ln w="28575">
            <a:solidFill>
              <a:schemeClr val="bg2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fr-FR" sz="2400">
              <a:latin typeface="Times New Roman" pitchFamily="18" charset="0"/>
            </a:endParaRPr>
          </a:p>
        </p:txBody>
      </p:sp>
      <p:sp>
        <p:nvSpPr>
          <p:cNvPr id="119813" name="Text Box 5"/>
          <p:cNvSpPr txBox="1">
            <a:spLocks noChangeArrowheads="1"/>
          </p:cNvSpPr>
          <p:nvPr/>
        </p:nvSpPr>
        <p:spPr bwMode="auto">
          <a:xfrm>
            <a:off x="395536" y="692150"/>
            <a:ext cx="8352928" cy="2591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</a:pPr>
            <a:r>
              <a:rPr lang="fr-FR" sz="2000" dirty="0" smtClean="0">
                <a:solidFill>
                  <a:schemeClr val="bg1"/>
                </a:solidFill>
              </a:rPr>
              <a:t>Domination du critère productiviste sur les aspects sûreté et sécurité : </a:t>
            </a:r>
            <a:r>
              <a:rPr lang="fr-FR" dirty="0" smtClean="0">
                <a:solidFill>
                  <a:schemeClr val="bg1"/>
                </a:solidFill>
              </a:rPr>
              <a:t>optimiser le confort des clients, faire tourner les remontées à plein régime, éviter les files d’attente…</a:t>
            </a:r>
          </a:p>
          <a:p>
            <a:pPr eaLnBrk="1" hangingPunct="1">
              <a:lnSpc>
                <a:spcPct val="80000"/>
              </a:lnSpc>
            </a:pPr>
            <a:endParaRPr lang="fr-FR" sz="1050" dirty="0">
              <a:solidFill>
                <a:schemeClr val="bg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fr-FR" b="1" dirty="0" smtClean="0">
                <a:solidFill>
                  <a:schemeClr val="bg1"/>
                </a:solidFill>
              </a:rPr>
              <a:t>Réduction des coûts</a:t>
            </a:r>
            <a:r>
              <a:rPr lang="fr-FR" dirty="0" smtClean="0">
                <a:solidFill>
                  <a:schemeClr val="bg1"/>
                </a:solidFill>
              </a:rPr>
              <a:t> : absence de personnel affecté à la surveillance des tapis</a:t>
            </a:r>
          </a:p>
          <a:p>
            <a:pPr eaLnBrk="1" hangingPunct="1">
              <a:lnSpc>
                <a:spcPct val="80000"/>
              </a:lnSpc>
            </a:pPr>
            <a:endParaRPr lang="fr-FR" sz="1000" dirty="0">
              <a:solidFill>
                <a:schemeClr val="bg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fr-FR" b="1" dirty="0" smtClean="0">
                <a:solidFill>
                  <a:schemeClr val="bg1"/>
                </a:solidFill>
              </a:rPr>
              <a:t>Signes précurseurs identifiés mais ignorés</a:t>
            </a:r>
            <a:r>
              <a:rPr lang="fr-FR" dirty="0" smtClean="0">
                <a:solidFill>
                  <a:schemeClr val="bg1"/>
                </a:solidFill>
              </a:rPr>
              <a:t> ; injonctions de la direction pour le maintien en activité des tapis malgré de nombreux problèmes d’exploitation et de sécurité (éviter le mécontentement de la clientèle, favoriser le débit) </a:t>
            </a:r>
          </a:p>
          <a:p>
            <a:pPr lvl="2" eaLnBrk="1" hangingPunct="1">
              <a:lnSpc>
                <a:spcPct val="80000"/>
              </a:lnSpc>
            </a:pPr>
            <a:endParaRPr lang="fr-FR" sz="1000" dirty="0" smtClean="0">
              <a:solidFill>
                <a:schemeClr val="bg1"/>
              </a:solidFill>
              <a:sym typeface="Wingdings" pitchFamily="2" charset="2"/>
            </a:endParaRPr>
          </a:p>
          <a:p>
            <a:pPr eaLnBrk="1" hangingPunct="1"/>
            <a:r>
              <a:rPr lang="fr-FR" b="1" dirty="0" smtClean="0">
                <a:solidFill>
                  <a:schemeClr val="bg1"/>
                </a:solidFill>
              </a:rPr>
              <a:t>Sécurité</a:t>
            </a:r>
            <a:r>
              <a:rPr lang="fr-FR" dirty="0" smtClean="0">
                <a:solidFill>
                  <a:schemeClr val="bg1"/>
                </a:solidFill>
              </a:rPr>
              <a:t> perçue comme </a:t>
            </a:r>
            <a:r>
              <a:rPr lang="fr-FR" b="1" dirty="0" smtClean="0">
                <a:solidFill>
                  <a:schemeClr val="bg1"/>
                </a:solidFill>
              </a:rPr>
              <a:t>nuisible à la maximisation du résultat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fr-FR" sz="1400" dirty="0">
              <a:solidFill>
                <a:schemeClr val="bg1"/>
              </a:solidFill>
              <a:effectLst>
                <a:outerShdw blurRad="38100" dist="38100" dir="2700000" algn="tl">
                  <a:srgbClr val="010199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25400" y="14288"/>
          <a:ext cx="9093200" cy="6819900"/>
        </p:xfrm>
        <a:graphic>
          <a:graphicData uri="http://schemas.openxmlformats.org/presentationml/2006/ole">
            <p:oleObj spid="_x0000_s33794" name="Diapositive" r:id="rId3" imgW="4492589" imgH="3371161" progId="PowerPoint.Slide.8">
              <p:embed/>
            </p:oleObj>
          </a:graphicData>
        </a:graphic>
      </p:graphicFrame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3491880" y="908720"/>
            <a:ext cx="5472608" cy="3024336"/>
          </a:xfrm>
          <a:prstGeom prst="wedgeRectCallout">
            <a:avLst>
              <a:gd name="adj1" fmla="val -66362"/>
              <a:gd name="adj2" fmla="val 40021"/>
            </a:avLst>
          </a:prstGeom>
          <a:noFill/>
          <a:ln w="28575">
            <a:solidFill>
              <a:schemeClr val="bg2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fr-FR" sz="2400">
              <a:latin typeface="Times New Roman" pitchFamily="18" charset="0"/>
            </a:endParaRPr>
          </a:p>
        </p:txBody>
      </p:sp>
      <p:sp>
        <p:nvSpPr>
          <p:cNvPr id="121861" name="Text Box 5"/>
          <p:cNvSpPr txBox="1">
            <a:spLocks noChangeArrowheads="1"/>
          </p:cNvSpPr>
          <p:nvPr/>
        </p:nvSpPr>
        <p:spPr bwMode="auto">
          <a:xfrm>
            <a:off x="3527251" y="1052736"/>
            <a:ext cx="5653261" cy="2841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fr-FR" b="1" dirty="0" smtClean="0">
                <a:solidFill>
                  <a:schemeClr val="bg1"/>
                </a:solidFill>
              </a:rPr>
              <a:t>Culture de simplisme </a:t>
            </a:r>
            <a:r>
              <a:rPr lang="fr-FR" dirty="0" smtClean="0">
                <a:solidFill>
                  <a:schemeClr val="bg1"/>
                </a:solidFill>
              </a:rPr>
              <a:t>: apparence anodine et sans danger des tapis roulants</a:t>
            </a:r>
          </a:p>
          <a:p>
            <a:pPr eaLnBrk="1" hangingPunct="1">
              <a:lnSpc>
                <a:spcPct val="90000"/>
              </a:lnSpc>
            </a:pPr>
            <a:endParaRPr lang="fr-FR" sz="600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fr-FR" dirty="0" smtClean="0">
                <a:solidFill>
                  <a:schemeClr val="bg1"/>
                </a:solidFill>
                <a:sym typeface="Wingdings"/>
              </a:rPr>
              <a:t> a</a:t>
            </a:r>
            <a:r>
              <a:rPr lang="fr-FR" dirty="0" smtClean="0">
                <a:solidFill>
                  <a:schemeClr val="bg1"/>
                </a:solidFill>
              </a:rPr>
              <a:t>bsence de réglementation spécifique, de personnel, formation lacunaire et bricolage privilégié (pour l’installation, les réparations et réglages)</a:t>
            </a:r>
          </a:p>
          <a:p>
            <a:pPr eaLnBrk="1" hangingPunct="1">
              <a:lnSpc>
                <a:spcPct val="90000"/>
              </a:lnSpc>
            </a:pPr>
            <a:endParaRPr lang="fr-FR" sz="1050" b="1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fr-FR" b="1" dirty="0" smtClean="0">
                <a:solidFill>
                  <a:schemeClr val="bg1"/>
                </a:solidFill>
              </a:rPr>
              <a:t>Aucune formation spécifique</a:t>
            </a:r>
            <a:r>
              <a:rPr lang="fr-FR" dirty="0" smtClean="0">
                <a:solidFill>
                  <a:schemeClr val="bg1"/>
                </a:solidFill>
              </a:rPr>
              <a:t> des agents</a:t>
            </a:r>
          </a:p>
          <a:p>
            <a:pPr eaLnBrk="1" hangingPunct="1">
              <a:lnSpc>
                <a:spcPct val="90000"/>
              </a:lnSpc>
            </a:pPr>
            <a:endParaRPr lang="fr-FR" sz="1000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fr-FR" b="1" dirty="0" smtClean="0">
                <a:solidFill>
                  <a:schemeClr val="bg1"/>
                </a:solidFill>
              </a:rPr>
              <a:t>Documentation technique lacunaire</a:t>
            </a:r>
            <a:endParaRPr lang="fr-FR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fr-FR" sz="1000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fr-FR" b="1" dirty="0" smtClean="0">
                <a:solidFill>
                  <a:schemeClr val="bg1"/>
                </a:solidFill>
              </a:rPr>
              <a:t>Fabricants de tapis roulants</a:t>
            </a:r>
            <a:r>
              <a:rPr lang="fr-FR" dirty="0" smtClean="0">
                <a:solidFill>
                  <a:schemeClr val="bg1"/>
                </a:solidFill>
              </a:rPr>
              <a:t> n’ayant pas la même </a:t>
            </a:r>
            <a:r>
              <a:rPr lang="fr-FR" b="1" dirty="0" smtClean="0">
                <a:solidFill>
                  <a:schemeClr val="bg1"/>
                </a:solidFill>
              </a:rPr>
              <a:t>culture sécuritaire </a:t>
            </a:r>
            <a:r>
              <a:rPr lang="fr-FR" dirty="0" smtClean="0">
                <a:solidFill>
                  <a:schemeClr val="bg1"/>
                </a:solidFill>
              </a:rPr>
              <a:t>que ceux des remontées</a:t>
            </a: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25400" y="14288"/>
          <a:ext cx="9093200" cy="6819900"/>
        </p:xfrm>
        <a:graphic>
          <a:graphicData uri="http://schemas.openxmlformats.org/presentationml/2006/ole">
            <p:oleObj spid="_x0000_s34818" name="Diapositive" r:id="rId3" imgW="4492589" imgH="3371161" progId="PowerPoint.Slide.8">
              <p:embed/>
            </p:oleObj>
          </a:graphicData>
        </a:graphic>
      </p:graphicFrame>
      <p:sp>
        <p:nvSpPr>
          <p:cNvPr id="4099" name="AutoShape 3"/>
          <p:cNvSpPr>
            <a:spLocks noChangeArrowheads="1"/>
          </p:cNvSpPr>
          <p:nvPr/>
        </p:nvSpPr>
        <p:spPr bwMode="auto">
          <a:xfrm>
            <a:off x="4716463" y="2276872"/>
            <a:ext cx="4198937" cy="2592288"/>
          </a:xfrm>
          <a:prstGeom prst="wedgeRectCallout">
            <a:avLst>
              <a:gd name="adj1" fmla="val -57642"/>
              <a:gd name="adj2" fmla="val -37692"/>
            </a:avLst>
          </a:prstGeom>
          <a:noFill/>
          <a:ln w="28575">
            <a:solidFill>
              <a:schemeClr val="bg2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fr-FR" sz="2400">
              <a:latin typeface="Times New Roman" pitchFamily="18" charset="0"/>
            </a:endParaRPr>
          </a:p>
        </p:txBody>
      </p:sp>
      <p:sp>
        <p:nvSpPr>
          <p:cNvPr id="122885" name="Text Box 5"/>
          <p:cNvSpPr txBox="1">
            <a:spLocks noChangeArrowheads="1"/>
          </p:cNvSpPr>
          <p:nvPr/>
        </p:nvSpPr>
        <p:spPr bwMode="auto">
          <a:xfrm>
            <a:off x="4716463" y="2349500"/>
            <a:ext cx="4176712" cy="2474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fr-FR" b="1" dirty="0" smtClean="0">
                <a:solidFill>
                  <a:schemeClr val="bg1"/>
                </a:solidFill>
              </a:rPr>
              <a:t>« Vide réglementaire »</a:t>
            </a:r>
            <a:r>
              <a:rPr lang="fr-FR" dirty="0" smtClean="0">
                <a:solidFill>
                  <a:schemeClr val="bg1"/>
                </a:solidFill>
              </a:rPr>
              <a:t> : tapis non considérés comme des remontées </a:t>
            </a:r>
            <a:r>
              <a:rPr lang="fr-FR" dirty="0" smtClean="0">
                <a:solidFill>
                  <a:schemeClr val="bg1"/>
                </a:solidFill>
                <a:sym typeface="Wingdings" pitchFamily="2" charset="2"/>
              </a:rPr>
              <a:t></a:t>
            </a:r>
            <a:r>
              <a:rPr lang="fr-FR" dirty="0" smtClean="0">
                <a:solidFill>
                  <a:schemeClr val="bg1"/>
                </a:solidFill>
              </a:rPr>
              <a:t> réglementation inapplicable en termes d’homologation, de contrôle de l’entretien et des réparations, de surveillance en exploitation</a:t>
            </a:r>
          </a:p>
          <a:p>
            <a:pPr eaLnBrk="1" hangingPunct="1">
              <a:lnSpc>
                <a:spcPct val="90000"/>
              </a:lnSpc>
            </a:pPr>
            <a:endParaRPr lang="fr-FR" sz="1000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fr-FR" dirty="0" smtClean="0">
                <a:solidFill>
                  <a:schemeClr val="bg1"/>
                </a:solidFill>
              </a:rPr>
              <a:t>Aucun organisme chargé de superviser, contrôler, et le cas échéant sanctionner les exploitants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0" y="0"/>
          <a:ext cx="9093200" cy="6819900"/>
        </p:xfrm>
        <a:graphic>
          <a:graphicData uri="http://schemas.openxmlformats.org/presentationml/2006/ole">
            <p:oleObj spid="_x0000_s36866" name="Diapositive" r:id="rId3" imgW="4532478" imgH="3398661" progId="PowerPoint.Slide.8">
              <p:embed/>
            </p:oleObj>
          </a:graphicData>
        </a:graphic>
      </p:graphicFrame>
      <p:sp>
        <p:nvSpPr>
          <p:cNvPr id="5123" name="AutoShape 3"/>
          <p:cNvSpPr>
            <a:spLocks noChangeArrowheads="1"/>
          </p:cNvSpPr>
          <p:nvPr/>
        </p:nvSpPr>
        <p:spPr bwMode="auto">
          <a:xfrm>
            <a:off x="179512" y="764704"/>
            <a:ext cx="3312367" cy="2232248"/>
          </a:xfrm>
          <a:prstGeom prst="wedgeRectCallout">
            <a:avLst>
              <a:gd name="adj1" fmla="val 68742"/>
              <a:gd name="adj2" fmla="val 55222"/>
            </a:avLst>
          </a:prstGeom>
          <a:noFill/>
          <a:ln w="28575">
            <a:solidFill>
              <a:schemeClr val="bg2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fr-FR" sz="2400">
              <a:latin typeface="Times New Roman" pitchFamily="18" charset="0"/>
            </a:endParaRPr>
          </a:p>
        </p:txBody>
      </p:sp>
      <p:sp>
        <p:nvSpPr>
          <p:cNvPr id="123908" name="Text Box 4"/>
          <p:cNvSpPr txBox="1">
            <a:spLocks noChangeArrowheads="1"/>
          </p:cNvSpPr>
          <p:nvPr/>
        </p:nvSpPr>
        <p:spPr bwMode="auto">
          <a:xfrm>
            <a:off x="179512" y="764704"/>
            <a:ext cx="3312368" cy="349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fr-FR" b="1" dirty="0" smtClean="0">
                <a:solidFill>
                  <a:schemeClr val="bg1"/>
                </a:solidFill>
              </a:rPr>
              <a:t>Non assimilation à des remontées </a:t>
            </a:r>
            <a:r>
              <a:rPr lang="fr-FR" dirty="0" smtClean="0">
                <a:solidFill>
                  <a:schemeClr val="bg1"/>
                </a:solidFill>
              </a:rPr>
              <a:t>: tapis échappant à toute obligation de déclaration d’accident</a:t>
            </a:r>
          </a:p>
          <a:p>
            <a:pPr eaLnBrk="1" hangingPunct="1">
              <a:lnSpc>
                <a:spcPct val="90000"/>
              </a:lnSpc>
            </a:pPr>
            <a:endParaRPr lang="fr-FR" sz="600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ð"/>
            </a:pPr>
            <a:r>
              <a:rPr lang="fr-FR" b="1" dirty="0" smtClean="0">
                <a:solidFill>
                  <a:schemeClr val="bg1"/>
                </a:solidFill>
              </a:rPr>
              <a:t> absence d’enregistrement et d’exploitation sous forme de </a:t>
            </a:r>
            <a:r>
              <a:rPr lang="fr-FR" b="1" i="1" dirty="0" err="1" smtClean="0">
                <a:solidFill>
                  <a:schemeClr val="bg1"/>
                </a:solidFill>
              </a:rPr>
              <a:t>rex</a:t>
            </a:r>
            <a:r>
              <a:rPr lang="fr-FR" b="1" dirty="0" smtClean="0">
                <a:solidFill>
                  <a:schemeClr val="bg1"/>
                </a:solidFill>
              </a:rPr>
              <a:t> des incidents et accidents </a:t>
            </a:r>
            <a:r>
              <a:rPr lang="fr-FR" dirty="0" smtClean="0">
                <a:solidFill>
                  <a:schemeClr val="bg1"/>
                </a:solidFill>
              </a:rPr>
              <a:t>(France et Autriche)</a:t>
            </a:r>
          </a:p>
          <a:p>
            <a:pPr eaLnBrk="1" hangingPunct="1">
              <a:lnSpc>
                <a:spcPct val="90000"/>
              </a:lnSpc>
            </a:pPr>
            <a:endParaRPr lang="fr-FR" dirty="0" smtClean="0"/>
          </a:p>
          <a:p>
            <a:pPr eaLnBrk="1" hangingPunct="1">
              <a:lnSpc>
                <a:spcPct val="90000"/>
              </a:lnSpc>
            </a:pPr>
            <a:endParaRPr lang="fr-FR" b="1" dirty="0" smtClean="0">
              <a:solidFill>
                <a:schemeClr val="bg1"/>
              </a:solidFill>
              <a:sym typeface="Wingdings" pitchFamily="2" charset="2"/>
            </a:endParaRPr>
          </a:p>
          <a:p>
            <a:pPr>
              <a:spcBef>
                <a:spcPct val="50000"/>
              </a:spcBef>
              <a:defRPr/>
            </a:pPr>
            <a:endParaRPr lang="fr-FR" b="1" dirty="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  <a:defRPr/>
            </a:pPr>
            <a:endParaRPr lang="fr-FR" b="1" dirty="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317649"/>
            <a:ext cx="8640638" cy="15271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fr-FR" sz="28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Accidentologie sportive</a:t>
            </a:r>
            <a:r>
              <a:rPr lang="fr-FR" sz="24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: données de cadrage issues des enquêtes </a:t>
            </a:r>
            <a:r>
              <a:rPr lang="fr-FR" sz="2400" b="1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Accidents de la Vie Courante </a:t>
            </a:r>
            <a:r>
              <a:rPr lang="fr-FR" sz="24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2400" b="1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AcVC</a:t>
            </a:r>
            <a:r>
              <a:rPr lang="fr-FR" sz="24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fr-FR" sz="35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91846" name="Text Box 6"/>
          <p:cNvSpPr txBox="1">
            <a:spLocks noChangeArrowheads="1"/>
          </p:cNvSpPr>
          <p:nvPr/>
        </p:nvSpPr>
        <p:spPr bwMode="auto">
          <a:xfrm>
            <a:off x="179512" y="1629668"/>
            <a:ext cx="2664296" cy="2231380"/>
          </a:xfrm>
          <a:prstGeom prst="rect">
            <a:avLst/>
          </a:prstGeom>
          <a:solidFill>
            <a:srgbClr val="CAE5E4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lvl="1" algn="ctr"/>
            <a:r>
              <a:rPr lang="fr-FR" sz="1400" b="1" dirty="0">
                <a:solidFill>
                  <a:schemeClr val="tx2"/>
                </a:solidFill>
              </a:rPr>
              <a:t>SOURCES</a:t>
            </a:r>
          </a:p>
          <a:p>
            <a:pPr marL="0" lvl="1"/>
            <a:endParaRPr lang="fr-FR" sz="800" b="1" dirty="0">
              <a:solidFill>
                <a:schemeClr val="tx2"/>
              </a:solidFill>
            </a:endParaRPr>
          </a:p>
          <a:p>
            <a:pPr marL="0" lvl="1" algn="l"/>
            <a:r>
              <a:rPr lang="fr-FR" sz="1300" b="1" dirty="0">
                <a:solidFill>
                  <a:schemeClr val="tx2"/>
                </a:solidFill>
              </a:rPr>
              <a:t>- Institut de Veille Sanitaire</a:t>
            </a:r>
          </a:p>
          <a:p>
            <a:pPr marL="82550" lvl="1" indent="-82550" algn="l"/>
            <a:r>
              <a:rPr lang="fr-FR" sz="1300" b="1" dirty="0">
                <a:solidFill>
                  <a:schemeClr val="tx2"/>
                </a:solidFill>
              </a:rPr>
              <a:t>- Enquête Permanente sur les </a:t>
            </a:r>
            <a:r>
              <a:rPr lang="fr-FR" sz="1300" b="1" dirty="0" smtClean="0">
                <a:solidFill>
                  <a:schemeClr val="tx2"/>
                </a:solidFill>
              </a:rPr>
              <a:t> </a:t>
            </a:r>
            <a:r>
              <a:rPr lang="fr-FR" sz="1300" b="1" dirty="0" err="1" smtClean="0">
                <a:solidFill>
                  <a:schemeClr val="tx2"/>
                </a:solidFill>
              </a:rPr>
              <a:t>AcVC</a:t>
            </a:r>
            <a:r>
              <a:rPr lang="fr-FR" sz="1300" b="1" dirty="0" smtClean="0">
                <a:solidFill>
                  <a:schemeClr val="tx2"/>
                </a:solidFill>
              </a:rPr>
              <a:t> </a:t>
            </a:r>
            <a:r>
              <a:rPr lang="fr-FR" sz="1300" dirty="0">
                <a:solidFill>
                  <a:schemeClr val="tx2"/>
                </a:solidFill>
              </a:rPr>
              <a:t>(extension EHLASS)</a:t>
            </a:r>
          </a:p>
          <a:p>
            <a:pPr marL="0" lvl="1" algn="l"/>
            <a:r>
              <a:rPr lang="fr-FR" sz="1300" b="1" dirty="0">
                <a:solidFill>
                  <a:schemeClr val="tx2"/>
                </a:solidFill>
              </a:rPr>
              <a:t>- CNAMTS</a:t>
            </a:r>
            <a:endParaRPr lang="fr-FR" sz="1300" b="1" i="1" dirty="0">
              <a:solidFill>
                <a:schemeClr val="tx2"/>
              </a:solidFill>
            </a:endParaRPr>
          </a:p>
          <a:p>
            <a:pPr marL="82550" lvl="1" indent="-82550" algn="l"/>
            <a:r>
              <a:rPr lang="fr-FR" sz="1300" b="1" dirty="0">
                <a:solidFill>
                  <a:schemeClr val="tx2"/>
                </a:solidFill>
              </a:rPr>
              <a:t>- Système permanent de recueil des </a:t>
            </a:r>
            <a:r>
              <a:rPr lang="fr-FR" sz="1300" b="1" dirty="0" err="1" smtClean="0">
                <a:solidFill>
                  <a:schemeClr val="tx2"/>
                </a:solidFill>
              </a:rPr>
              <a:t>AcVC</a:t>
            </a:r>
            <a:endParaRPr lang="fr-FR" sz="1300" b="1" dirty="0">
              <a:solidFill>
                <a:schemeClr val="tx2"/>
              </a:solidFill>
            </a:endParaRPr>
          </a:p>
          <a:p>
            <a:pPr marL="82550" lvl="1" indent="-82550" algn="l"/>
            <a:r>
              <a:rPr lang="fr-FR" sz="1300" b="1" dirty="0">
                <a:solidFill>
                  <a:schemeClr val="tx2"/>
                </a:solidFill>
              </a:rPr>
              <a:t>- Enquête Santé </a:t>
            </a:r>
            <a:r>
              <a:rPr lang="fr-FR" sz="1300" b="1" dirty="0" smtClean="0">
                <a:solidFill>
                  <a:schemeClr val="tx2"/>
                </a:solidFill>
              </a:rPr>
              <a:t>&amp; Protection </a:t>
            </a:r>
            <a:r>
              <a:rPr lang="fr-FR" sz="1300" b="1" dirty="0">
                <a:solidFill>
                  <a:schemeClr val="tx2"/>
                </a:solidFill>
              </a:rPr>
              <a:t>Sociale</a:t>
            </a:r>
          </a:p>
          <a:p>
            <a:pPr marL="0" lvl="1" algn="l"/>
            <a:r>
              <a:rPr lang="fr-FR" sz="1300" b="1" dirty="0">
                <a:solidFill>
                  <a:schemeClr val="tx2"/>
                </a:solidFill>
              </a:rPr>
              <a:t>- Baromètre santé</a:t>
            </a:r>
            <a:endParaRPr lang="fr-FR" sz="1300" b="1" dirty="0"/>
          </a:p>
        </p:txBody>
      </p:sp>
      <p:sp>
        <p:nvSpPr>
          <p:cNvPr id="291848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3094037" y="1556792"/>
            <a:ext cx="6049963" cy="6264275"/>
          </a:xfrm>
          <a:noFill/>
          <a:ln/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fr-FR" sz="2000" baseline="30000" dirty="0">
                <a:latin typeface="Times New Roman" pitchFamily="18" charset="0"/>
                <a:cs typeface="Times New Roman" pitchFamily="18" charset="0"/>
              </a:rPr>
              <a:t>ème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source 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d’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AcVC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derrière les accidents domestiques </a:t>
            </a:r>
            <a:r>
              <a:rPr lang="fr-FR" sz="1800" dirty="0">
                <a:latin typeface="Times New Roman" pitchFamily="18" charset="0"/>
                <a:cs typeface="Times New Roman" pitchFamily="18" charset="0"/>
              </a:rPr>
              <a:t>(tendance à la hausse depuis 1990)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endParaRPr lang="fr-FR" sz="1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Gravité des lésions </a:t>
            </a:r>
            <a:r>
              <a:rPr lang="fr-FR" sz="1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1800" dirty="0" err="1" smtClean="0">
                <a:latin typeface="Times New Roman" pitchFamily="18" charset="0"/>
                <a:cs typeface="Times New Roman" pitchFamily="18" charset="0"/>
              </a:rPr>
              <a:t>Thélot</a:t>
            </a:r>
            <a:r>
              <a:rPr lang="fr-FR" sz="1800" dirty="0" smtClean="0">
                <a:latin typeface="Times New Roman" pitchFamily="18" charset="0"/>
                <a:cs typeface="Times New Roman" pitchFamily="18" charset="0"/>
              </a:rPr>
              <a:t>, 2003) 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&amp; taux 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d’hospitalisation</a:t>
            </a:r>
            <a:r>
              <a:rPr lang="fr-FR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fr-FR" sz="1800" dirty="0">
                <a:latin typeface="Times New Roman" pitchFamily="18" charset="0"/>
                <a:cs typeface="Times New Roman" pitchFamily="18" charset="0"/>
              </a:rPr>
              <a:t> autres </a:t>
            </a:r>
            <a:r>
              <a:rPr lang="fr-FR" sz="1800" dirty="0" err="1" smtClean="0">
                <a:latin typeface="Times New Roman" pitchFamily="18" charset="0"/>
                <a:cs typeface="Times New Roman" pitchFamily="18" charset="0"/>
              </a:rPr>
              <a:t>AcVC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endParaRPr lang="fr-FR" sz="1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12 à 20% de recours à la kinésithérapie</a:t>
            </a:r>
            <a:r>
              <a:rPr lang="fr-FR" sz="1800" dirty="0">
                <a:latin typeface="Times New Roman" pitchFamily="18" charset="0"/>
                <a:cs typeface="Times New Roman" pitchFamily="18" charset="0"/>
              </a:rPr>
              <a:t> (23 séances en moyenne)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endParaRPr lang="fr-FR" sz="1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Taux élevé de suspension d’activité</a:t>
            </a:r>
          </a:p>
          <a:p>
            <a:pPr algn="just">
              <a:lnSpc>
                <a:spcPct val="80000"/>
              </a:lnSpc>
            </a:pPr>
            <a:endParaRPr lang="fr-FR" sz="1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13% des jeunes accidentés conservent une gêne ; 17% des cicatrices 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inesthétiques </a:t>
            </a:r>
            <a:r>
              <a:rPr lang="fr-FR" sz="1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1800" dirty="0" err="1" smtClean="0">
                <a:latin typeface="Times New Roman" pitchFamily="18" charset="0"/>
                <a:cs typeface="Times New Roman" pitchFamily="18" charset="0"/>
              </a:rPr>
              <a:t>Yacoubovitch</a:t>
            </a:r>
            <a:r>
              <a:rPr lang="fr-FR" sz="1800" dirty="0" smtClean="0">
                <a:latin typeface="Times New Roman" pitchFamily="18" charset="0"/>
                <a:cs typeface="Times New Roman" pitchFamily="18" charset="0"/>
              </a:rPr>
              <a:t> &amp; al., 1995)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82" name="Rectangle 2"/>
          <p:cNvSpPr>
            <a:spLocks noGrp="1" noChangeArrowheads="1"/>
          </p:cNvSpPr>
          <p:nvPr>
            <p:ph type="title"/>
          </p:nvPr>
        </p:nvSpPr>
        <p:spPr>
          <a:xfrm>
            <a:off x="3131840" y="404664"/>
            <a:ext cx="2448272" cy="720080"/>
          </a:xfrm>
        </p:spPr>
        <p:txBody>
          <a:bodyPr/>
          <a:lstStyle/>
          <a:p>
            <a:pPr algn="l"/>
            <a:r>
              <a:rPr lang="fr-FR" sz="36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Discussion</a:t>
            </a:r>
            <a:endParaRPr lang="fr-FR" sz="36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8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1650" y="1196752"/>
            <a:ext cx="8642350" cy="4114800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Phénomène de « normalisation » des manquements à la sécurité en l</a:t>
            </a:r>
            <a:r>
              <a:rPr lang="fr-FR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’absence de révélateur marquant (Vaughan, 1996)</a:t>
            </a:r>
          </a:p>
          <a:p>
            <a:pPr algn="just">
              <a:lnSpc>
                <a:spcPct val="80000"/>
              </a:lnSpc>
            </a:pPr>
            <a:endParaRPr lang="fr-FR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Analyse des réponses post-crise : quête de responsable(s) par facilité cognitive et pour refermer la « crise morale » (</a:t>
            </a:r>
            <a:r>
              <a:rPr lang="fr-FR" sz="2000" dirty="0" err="1">
                <a:latin typeface="Times New Roman" pitchFamily="18" charset="0"/>
                <a:cs typeface="Times New Roman" pitchFamily="18" charset="0"/>
              </a:rPr>
              <a:t>Dodier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, 1994)</a:t>
            </a:r>
          </a:p>
          <a:p>
            <a:pPr algn="just">
              <a:lnSpc>
                <a:spcPct val="80000"/>
              </a:lnSpc>
            </a:pPr>
            <a:endParaRPr lang="fr-FR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fr-FR" sz="2000" i="1" dirty="0">
                <a:latin typeface="Times New Roman" pitchFamily="18" charset="0"/>
                <a:cs typeface="Times New Roman" pitchFamily="18" charset="0"/>
              </a:rPr>
              <a:t>« Prouver que les opérateurs sont responsables préserve le système, avec quelques injonctions soporifiques à propos de meilleures formations »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fr-FR" sz="2000" dirty="0" err="1">
                <a:latin typeface="Times New Roman" pitchFamily="18" charset="0"/>
                <a:cs typeface="Times New Roman" pitchFamily="18" charset="0"/>
              </a:rPr>
              <a:t>Perrow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, 1986)</a:t>
            </a:r>
          </a:p>
          <a:p>
            <a:pPr algn="just">
              <a:lnSpc>
                <a:spcPct val="80000"/>
              </a:lnSpc>
            </a:pPr>
            <a:endParaRPr lang="fr-FR" sz="2000" dirty="0">
              <a:latin typeface="Times New Roman" pitchFamily="18" charset="0"/>
              <a:cs typeface="Times New Roman" pitchFamily="18" charset="0"/>
            </a:endParaRPr>
          </a:p>
          <a:p>
            <a:pPr marL="2605088" indent="-180975" algn="just">
              <a:lnSpc>
                <a:spcPct val="80000"/>
              </a:lnSpc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Perspectives essentiellement normatives d’optimisation de la sécurité ; réflexe organisationnel (dimension instrumentale et symbolique) (</a:t>
            </a:r>
            <a:r>
              <a:rPr lang="fr-FR" sz="2000" dirty="0" err="1">
                <a:latin typeface="Times New Roman" pitchFamily="18" charset="0"/>
                <a:cs typeface="Times New Roman" pitchFamily="18" charset="0"/>
              </a:rPr>
              <a:t>Mascini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, 2005)</a:t>
            </a:r>
          </a:p>
          <a:p>
            <a:pPr marL="2605088" indent="-180975" algn="just">
              <a:lnSpc>
                <a:spcPct val="80000"/>
              </a:lnSpc>
            </a:pPr>
            <a:endParaRPr lang="fr-FR" sz="2000" dirty="0">
              <a:latin typeface="Times New Roman" pitchFamily="18" charset="0"/>
              <a:cs typeface="Times New Roman" pitchFamily="18" charset="0"/>
            </a:endParaRPr>
          </a:p>
          <a:p>
            <a:pPr marL="2605088" indent="-180975" algn="just">
              <a:lnSpc>
                <a:spcPct val="80000"/>
              </a:lnSpc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Inconvénient : profusion de règles rendant délicate leur réelle mise en œuvre (Chazaud, 2002)</a:t>
            </a:r>
          </a:p>
          <a:p>
            <a:pPr>
              <a:lnSpc>
                <a:spcPct val="80000"/>
              </a:lnSpc>
            </a:pPr>
            <a:endParaRPr lang="fr-FR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35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332656"/>
            <a:ext cx="8964489" cy="648072"/>
          </a:xfrm>
        </p:spPr>
        <p:txBody>
          <a:bodyPr/>
          <a:lstStyle/>
          <a:p>
            <a:r>
              <a:rPr lang="fr-FR" sz="36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Limites </a:t>
            </a:r>
            <a:r>
              <a:rPr lang="fr-FR" sz="36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et intérêts de ce type d’expertise </a:t>
            </a:r>
            <a:r>
              <a:rPr lang="fr-FR" sz="3600" b="1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fr-FR" sz="36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posteriori</a:t>
            </a:r>
            <a:endParaRPr lang="fr-FR" sz="3600" b="1" i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6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700808"/>
            <a:ext cx="8642350" cy="41624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fr-FR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Causes multiples, perspective systémique </a:t>
            </a:r>
            <a:r>
              <a:rPr lang="fr-FR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 quels </a:t>
            </a:r>
            <a:r>
              <a:rPr lang="fr-FR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facteurs sont les plus déterminants ? (Boudon, 1990 ; </a:t>
            </a:r>
            <a:r>
              <a:rPr lang="fr-FR" sz="2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Luhmann</a:t>
            </a:r>
            <a:r>
              <a:rPr lang="fr-FR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1991)</a:t>
            </a:r>
          </a:p>
          <a:p>
            <a:pPr>
              <a:lnSpc>
                <a:spcPct val="80000"/>
              </a:lnSpc>
            </a:pPr>
            <a:endParaRPr lang="fr-FR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Intérêt : mise en évidence de « signaux faibles », signes avant-coureurs de vulnérabilité auxquels prêter attention </a:t>
            </a:r>
          </a:p>
          <a:p>
            <a:pPr>
              <a:lnSpc>
                <a:spcPct val="80000"/>
              </a:lnSpc>
            </a:pPr>
            <a:endParaRPr lang="fr-FR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fr-FR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Focalisation sur les défaillances latentes au sein des systèmes </a:t>
            </a:r>
            <a:r>
              <a:rPr lang="fr-FR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 protection excessive des acteurs 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7"/>
          <p:cNvSpPr txBox="1">
            <a:spLocks noChangeArrowheads="1"/>
          </p:cNvSpPr>
          <p:nvPr/>
        </p:nvSpPr>
        <p:spPr bwMode="auto">
          <a:xfrm>
            <a:off x="251520" y="301873"/>
            <a:ext cx="8689725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36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Quantification des accidents : principales difficultés</a:t>
            </a:r>
          </a:p>
          <a:p>
            <a:pPr algn="just"/>
            <a:r>
              <a:rPr lang="fr-FR" b="1" dirty="0"/>
              <a:t> </a:t>
            </a:r>
            <a:endParaRPr lang="fr-FR" b="1" dirty="0" smtClean="0"/>
          </a:p>
          <a:p>
            <a:pPr algn="just"/>
            <a:endParaRPr lang="fr-FR" dirty="0"/>
          </a:p>
          <a:p>
            <a:pPr algn="just">
              <a:buFont typeface="Arial" pitchFamily="34" charset="0"/>
              <a:buChar char="•"/>
            </a:pPr>
            <a:r>
              <a:rPr lang="fr-FR" sz="2000" dirty="0" smtClean="0"/>
              <a:t> 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Exemple des 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loisirs sportifs de 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montagne</a:t>
            </a:r>
          </a:p>
          <a:p>
            <a:pPr algn="just">
              <a:buFont typeface="Arial" pitchFamily="34" charset="0"/>
              <a:buChar char="•"/>
            </a:pPr>
            <a:endParaRPr lang="fr-FR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Statistiques de référence (SNOSM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entachées 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d’un biais </a:t>
            </a:r>
            <a:endParaRPr lang="fr-FR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endParaRPr lang="fr-FR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Une 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large 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part du phénomène échappe 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à la 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mesure</a:t>
            </a:r>
          </a:p>
          <a:p>
            <a:pPr algn="just">
              <a:buFont typeface="Arial" pitchFamily="34" charset="0"/>
              <a:buChar char="•"/>
            </a:pPr>
            <a:endParaRPr lang="fr-FR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Sous-estimation en 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partie 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contingente… et procurant certains avantages</a:t>
            </a:r>
          </a:p>
          <a:p>
            <a:pPr algn="just">
              <a:buFont typeface="Arial" pitchFamily="34" charset="0"/>
              <a:buChar char="•"/>
            </a:pPr>
            <a:endParaRPr lang="fr-FR" sz="2000" dirty="0">
              <a:solidFill>
                <a:srgbClr val="4686E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Base insuffisante pour une prévention optimale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Text Box 8"/>
          <p:cNvSpPr txBox="1">
            <a:spLocks noChangeArrowheads="1"/>
          </p:cNvSpPr>
          <p:nvPr/>
        </p:nvSpPr>
        <p:spPr bwMode="auto">
          <a:xfrm>
            <a:off x="900113" y="620713"/>
            <a:ext cx="7704137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tIns="180000" rIns="180000" bIns="180000"/>
          <a:lstStyle/>
          <a:p>
            <a:pPr algn="just"/>
            <a:endParaRPr lang="fr-FR" sz="2000" b="1">
              <a:solidFill>
                <a:srgbClr val="4686E2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900113" y="620713"/>
            <a:ext cx="7704137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tIns="180000" rIns="180000" bIns="180000"/>
          <a:lstStyle/>
          <a:p>
            <a:pPr algn="just"/>
            <a:endParaRPr lang="fr-FR" sz="2000" b="1">
              <a:solidFill>
                <a:srgbClr val="4686E2"/>
              </a:solidFill>
              <a:latin typeface="Verdana" pitchFamily="34" charset="0"/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251520" y="188640"/>
            <a:ext cx="8689725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36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Quelles séquences accidentelles ?</a:t>
            </a:r>
          </a:p>
          <a:p>
            <a:r>
              <a:rPr lang="fr-FR" dirty="0"/>
              <a:t> </a:t>
            </a:r>
            <a:endParaRPr lang="fr-FR" dirty="0" smtClean="0"/>
          </a:p>
          <a:p>
            <a:pPr algn="just"/>
            <a:endParaRPr lang="fr-FR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Nécessité de s’émanciper </a:t>
            </a: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d’une vision très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prégnante</a:t>
            </a:r>
          </a:p>
          <a:p>
            <a:pPr algn="just">
              <a:buFont typeface="Arial" pitchFamily="34" charset="0"/>
              <a:buChar char="•"/>
            </a:pPr>
            <a:endParaRPr lang="fr-FR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>
              <a:buFont typeface="Arial" pitchFamily="34" charset="0"/>
              <a:buChar char="•"/>
            </a:pP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responsabilité individuelle</a:t>
            </a:r>
          </a:p>
          <a:p>
            <a:pPr lvl="1" algn="just">
              <a:buFont typeface="Arial" pitchFamily="34" charset="0"/>
              <a:buChar char="•"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risque accepté, prises </a:t>
            </a: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de risque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volontaires</a:t>
            </a:r>
          </a:p>
          <a:p>
            <a:pPr lvl="1" algn="just">
              <a:buFont typeface="Arial" pitchFamily="34" charset="0"/>
              <a:buChar char="•"/>
            </a:pP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erreurs </a:t>
            </a: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des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pratiquants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  <a:sym typeface="Wingdings"/>
              </a:rPr>
              <a:t> accidents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>
              <a:buFont typeface="Arial" pitchFamily="34" charset="0"/>
              <a:buChar char="•"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Description </a:t>
            </a: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simpliste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: phénomène </a:t>
            </a: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de « masque </a:t>
            </a:r>
            <a:r>
              <a:rPr lang="fr-FR" sz="2400" dirty="0" err="1">
                <a:latin typeface="Times New Roman" pitchFamily="18" charset="0"/>
                <a:cs typeface="Times New Roman" pitchFamily="18" charset="0"/>
              </a:rPr>
              <a:t>cindynogène</a:t>
            </a: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 » (</a:t>
            </a:r>
            <a:r>
              <a:rPr lang="fr-FR" sz="2400" dirty="0" err="1">
                <a:latin typeface="Times New Roman" pitchFamily="18" charset="0"/>
                <a:cs typeface="Times New Roman" pitchFamily="18" charset="0"/>
              </a:rPr>
              <a:t>Kervern</a:t>
            </a: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, 1995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fr-FR" sz="2400" dirty="0">
              <a:solidFill>
                <a:srgbClr val="4686E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202755" y="292001"/>
            <a:ext cx="8941245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36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Une vision systémique et processuelle</a:t>
            </a:r>
          </a:p>
          <a:p>
            <a:r>
              <a:rPr lang="fr-FR" b="1" dirty="0"/>
              <a:t>	</a:t>
            </a:r>
            <a:endParaRPr lang="fr-FR" sz="2400" dirty="0"/>
          </a:p>
          <a:p>
            <a:pPr algn="just">
              <a:buFont typeface="Arial" pitchFamily="34" charset="0"/>
              <a:buChar char="•"/>
            </a:pPr>
            <a:r>
              <a:rPr lang="fr-FR" dirty="0" smtClean="0"/>
              <a:t> 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Quête 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des petits 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défauts et de leurs interactions</a:t>
            </a:r>
          </a:p>
          <a:p>
            <a:pPr algn="just"/>
            <a:endParaRPr lang="fr-FR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« Erreurs » à ramener à leur contexte organisationnel</a:t>
            </a:r>
          </a:p>
          <a:p>
            <a:pPr algn="just">
              <a:buFont typeface="Arial" pitchFamily="34" charset="0"/>
              <a:buChar char="•"/>
            </a:pPr>
            <a:endParaRPr lang="fr-FR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Cerner l’origine de ces « inadéquations »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fr-FR" sz="1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Décisions 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prises à différentes échelles temporelles, 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par 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plusieurs 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acteurs</a:t>
            </a:r>
          </a:p>
          <a:p>
            <a:pPr algn="just"/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fr-FR" dirty="0" smtClean="0">
                <a:latin typeface="Times New Roman" pitchFamily="18" charset="0"/>
                <a:cs typeface="Times New Roman" pitchFamily="18" charset="0"/>
                <a:sym typeface="Wingdings"/>
              </a:rPr>
              <a:t> 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genèse </a:t>
            </a:r>
            <a:r>
              <a:rPr lang="fr-FR" dirty="0">
                <a:latin typeface="Times New Roman" pitchFamily="18" charset="0"/>
                <a:cs typeface="Times New Roman" pitchFamily="18" charset="0"/>
              </a:rPr>
              <a:t>des séquences 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accidentelles</a:t>
            </a:r>
            <a:endParaRPr lang="fr-FR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endParaRPr lang="fr-FR" sz="1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Notion 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d’accident 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systémique</a:t>
            </a:r>
            <a:endParaRPr lang="fr-FR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EastWal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763" y="3068638"/>
            <a:ext cx="3497263" cy="3789362"/>
          </a:xfrm>
          <a:prstGeom prst="rect">
            <a:avLst/>
          </a:prstGeom>
          <a:noFill/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78" y="4441329"/>
            <a:ext cx="3816350" cy="273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1916113"/>
            <a:ext cx="3168650" cy="211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179512" y="601987"/>
            <a:ext cx="8065740" cy="1588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fr-FR" sz="36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Les risques aux sports d’hiver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</a:pPr>
            <a:endParaRPr lang="fr-FR" sz="1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ct val="50000"/>
              </a:spcBef>
            </a:pPr>
            <a:r>
              <a:rPr lang="fr-FR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 </a:t>
            </a:r>
            <a:r>
              <a:rPr lang="fr-FR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Stations </a:t>
            </a:r>
            <a:r>
              <a:rPr lang="fr-FR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 Val </a:t>
            </a:r>
            <a:r>
              <a:rPr lang="fr-FR" sz="2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Thorens</a:t>
            </a:r>
            <a:r>
              <a:rPr lang="fr-FR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et du </a:t>
            </a:r>
            <a:r>
              <a:rPr lang="fr-FR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Mont-Dore (avec J. Corneloup) </a:t>
            </a:r>
            <a:r>
              <a:rPr lang="fr-FR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(2001)</a:t>
            </a:r>
          </a:p>
          <a:p>
            <a:pPr algn="l">
              <a:spcBef>
                <a:spcPct val="50000"/>
              </a:spcBef>
            </a:pPr>
            <a:r>
              <a:rPr lang="fr-FR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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fr-FR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Accident de tapis roulant de Val Cenis (2004) </a:t>
            </a:r>
            <a:endParaRPr lang="fr-FR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41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80075" y="-26988"/>
            <a:ext cx="3500438" cy="443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541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7900" y="1916113"/>
            <a:ext cx="2736850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5416" name="Text Box 8"/>
          <p:cNvSpPr txBox="1">
            <a:spLocks noChangeArrowheads="1"/>
          </p:cNvSpPr>
          <p:nvPr/>
        </p:nvSpPr>
        <p:spPr bwMode="auto">
          <a:xfrm>
            <a:off x="0" y="620688"/>
            <a:ext cx="5760640" cy="1523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fr-FR" sz="3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Autres risques en montagne</a:t>
            </a:r>
            <a:r>
              <a:rPr lang="fr-FR" sz="36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>
              <a:spcBef>
                <a:spcPct val="50000"/>
              </a:spcBef>
            </a:pPr>
            <a:endParaRPr lang="fr-FR" dirty="0">
              <a:solidFill>
                <a:srgbClr val="000000"/>
              </a:solidFill>
            </a:endParaRPr>
          </a:p>
          <a:p>
            <a:pPr algn="l">
              <a:spcBef>
                <a:spcPct val="50000"/>
              </a:spcBef>
            </a:pPr>
            <a:r>
              <a:rPr lang="fr-FR" sz="2000" dirty="0">
                <a:solidFill>
                  <a:srgbClr val="000000"/>
                </a:solidFill>
                <a:sym typeface="Wingdings" pitchFamily="2" charset="2"/>
              </a:rPr>
              <a:t></a:t>
            </a:r>
            <a:r>
              <a:rPr lang="fr-FR" sz="2000" dirty="0">
                <a:sym typeface="Wingdings" pitchFamily="2" charset="2"/>
              </a:rPr>
              <a:t> </a:t>
            </a:r>
            <a:r>
              <a:rPr lang="fr-FR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Tempête sur l’Everest (1996)</a:t>
            </a:r>
          </a:p>
        </p:txBody>
      </p:sp>
      <p:pic>
        <p:nvPicPr>
          <p:cNvPr id="145419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990975"/>
            <a:ext cx="4608513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5420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388" y="2205038"/>
            <a:ext cx="3562350" cy="233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5421" name="Text Box 13"/>
          <p:cNvSpPr txBox="1">
            <a:spLocks noChangeArrowheads="1"/>
          </p:cNvSpPr>
          <p:nvPr/>
        </p:nvSpPr>
        <p:spPr bwMode="auto">
          <a:xfrm>
            <a:off x="5004048" y="4609872"/>
            <a:ext cx="4248472" cy="1123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fr-FR" dirty="0">
                <a:solidFill>
                  <a:srgbClr val="000000"/>
                </a:solidFill>
                <a:sym typeface="Wingdings" pitchFamily="2" charset="2"/>
              </a:rPr>
              <a:t></a:t>
            </a:r>
            <a:r>
              <a:rPr lang="fr-FR" dirty="0">
                <a:sym typeface="Wingdings" pitchFamily="2" charset="2"/>
              </a:rPr>
              <a:t> </a:t>
            </a:r>
            <a:r>
              <a:rPr lang="fr-FR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Avalanche de </a:t>
            </a:r>
            <a:r>
              <a:rPr lang="fr-FR" sz="2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Bariloche</a:t>
            </a:r>
            <a:r>
              <a:rPr lang="fr-FR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(avec P. Lebihain)</a:t>
            </a:r>
            <a:r>
              <a:rPr lang="fr-FR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(2002</a:t>
            </a:r>
            <a:r>
              <a:rPr lang="fr-FR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spcBef>
                <a:spcPct val="50000"/>
              </a:spcBef>
            </a:pP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4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1138" y="260350"/>
            <a:ext cx="3744912" cy="279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234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3067050"/>
            <a:ext cx="4860925" cy="367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2346" name="Text Box 10"/>
          <p:cNvSpPr txBox="1">
            <a:spLocks noChangeArrowheads="1"/>
          </p:cNvSpPr>
          <p:nvPr/>
        </p:nvSpPr>
        <p:spPr bwMode="auto">
          <a:xfrm>
            <a:off x="251520" y="232479"/>
            <a:ext cx="489654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fr-FR" sz="24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Dopage dans le cyclisme professionnel</a:t>
            </a:r>
          </a:p>
          <a:p>
            <a:pPr algn="l">
              <a:spcBef>
                <a:spcPct val="50000"/>
              </a:spcBef>
            </a:pPr>
            <a:endParaRPr lang="fr-FR" sz="800" dirty="0">
              <a:solidFill>
                <a:srgbClr val="000000"/>
              </a:solidFill>
            </a:endParaRPr>
          </a:p>
          <a:p>
            <a:pPr algn="l">
              <a:spcBef>
                <a:spcPct val="50000"/>
              </a:spcBef>
            </a:pPr>
            <a:r>
              <a:rPr lang="fr-F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</a:t>
            </a:r>
            <a:r>
              <a:rPr lang="fr-FR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EPO &amp; affaire </a:t>
            </a:r>
            <a:r>
              <a:rPr lang="fr-FR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Festina </a:t>
            </a:r>
            <a:r>
              <a:rPr lang="fr-FR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(avec L. Lestrelin) </a:t>
            </a:r>
            <a:r>
              <a:rPr lang="fr-FR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(1998)</a:t>
            </a:r>
          </a:p>
          <a:p>
            <a:pPr>
              <a:spcBef>
                <a:spcPct val="50000"/>
              </a:spcBef>
            </a:pPr>
            <a:r>
              <a:rPr lang="fr-F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</a:t>
            </a:r>
            <a:r>
              <a:rPr lang="fr-FR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Scandale du dopage sanguin (« Opération </a:t>
            </a:r>
            <a:r>
              <a:rPr lang="fr-FR" sz="2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Puerto</a:t>
            </a:r>
            <a:r>
              <a:rPr lang="fr-FR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») </a:t>
            </a:r>
            <a:r>
              <a:rPr lang="fr-F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(avec </a:t>
            </a:r>
            <a:r>
              <a:rPr lang="fr-FR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L. Lestrelin</a:t>
            </a:r>
            <a:r>
              <a:rPr lang="fr-F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fr-FR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2006)</a:t>
            </a:r>
          </a:p>
        </p:txBody>
      </p:sp>
      <p:pic>
        <p:nvPicPr>
          <p:cNvPr id="142347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1288" y="3716338"/>
            <a:ext cx="3743325" cy="288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388" name="Picture 4" descr="7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2711450"/>
            <a:ext cx="4464050" cy="3886200"/>
          </a:xfrm>
          <a:noFill/>
          <a:ln/>
        </p:spPr>
      </p:pic>
      <p:sp>
        <p:nvSpPr>
          <p:cNvPr id="144391" name="Text Box 7"/>
          <p:cNvSpPr txBox="1">
            <a:spLocks noChangeArrowheads="1"/>
          </p:cNvSpPr>
          <p:nvPr/>
        </p:nvSpPr>
        <p:spPr bwMode="auto">
          <a:xfrm>
            <a:off x="540196" y="547762"/>
            <a:ext cx="3887788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fr-FR" sz="24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Evènements sportifs</a:t>
            </a:r>
          </a:p>
          <a:p>
            <a:pPr algn="l">
              <a:spcBef>
                <a:spcPct val="50000"/>
              </a:spcBef>
            </a:pPr>
            <a:endParaRPr lang="fr-FR" sz="1000" dirty="0">
              <a:solidFill>
                <a:srgbClr val="000000"/>
              </a:solidFill>
            </a:endParaRPr>
          </a:p>
          <a:p>
            <a:pPr algn="l">
              <a:spcBef>
                <a:spcPct val="50000"/>
              </a:spcBef>
            </a:pPr>
            <a:endParaRPr lang="fr-FR" sz="1000" dirty="0">
              <a:solidFill>
                <a:srgbClr val="000000"/>
              </a:solidFill>
            </a:endParaRPr>
          </a:p>
          <a:p>
            <a:pPr algn="l">
              <a:spcBef>
                <a:spcPct val="50000"/>
              </a:spcBef>
            </a:pPr>
            <a:r>
              <a:rPr lang="fr-FR" sz="2000" dirty="0">
                <a:solidFill>
                  <a:srgbClr val="000000"/>
                </a:solidFill>
                <a:sym typeface="Wingdings" pitchFamily="2" charset="2"/>
              </a:rPr>
              <a:t></a:t>
            </a:r>
            <a:r>
              <a:rPr lang="fr-FR" sz="2000" dirty="0">
                <a:solidFill>
                  <a:srgbClr val="000000"/>
                </a:solidFill>
              </a:rPr>
              <a:t> </a:t>
            </a:r>
            <a:r>
              <a:rPr lang="fr-FR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Effondrement d’une tribune temporaire à Furiani (1992)</a:t>
            </a:r>
          </a:p>
          <a:p>
            <a:pPr algn="l">
              <a:spcBef>
                <a:spcPct val="50000"/>
              </a:spcBef>
              <a:buFontTx/>
              <a:buChar char="-"/>
            </a:pPr>
            <a:endParaRPr lang="fr-FR" dirty="0">
              <a:solidFill>
                <a:srgbClr val="000000"/>
              </a:solidFill>
            </a:endParaRPr>
          </a:p>
        </p:txBody>
      </p:sp>
      <p:pic>
        <p:nvPicPr>
          <p:cNvPr id="144392" name="Picture 8" descr="Exhausted runners recuperate after finishing in the 30th LaSalle Bank Chicago Marathon, which was later cut short due to record-high temperatures Sunday, Oct. 7, 2007, in Chicago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4775" y="234950"/>
            <a:ext cx="3851275" cy="2689225"/>
          </a:xfrm>
          <a:prstGeom prst="rect">
            <a:avLst/>
          </a:prstGeom>
          <a:noFill/>
        </p:spPr>
      </p:pic>
      <p:pic>
        <p:nvPicPr>
          <p:cNvPr id="144393" name="Picture 9" descr="A sign announces the cancellation of the marathon on West Jackson Boulevard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488" y="3573463"/>
            <a:ext cx="2141537" cy="3213100"/>
          </a:xfrm>
          <a:prstGeom prst="rect">
            <a:avLst/>
          </a:prstGeom>
          <a:noFill/>
        </p:spPr>
      </p:pic>
      <p:sp>
        <p:nvSpPr>
          <p:cNvPr id="144394" name="Text Box 10"/>
          <p:cNvSpPr txBox="1">
            <a:spLocks noChangeArrowheads="1"/>
          </p:cNvSpPr>
          <p:nvPr/>
        </p:nvSpPr>
        <p:spPr bwMode="auto">
          <a:xfrm>
            <a:off x="4860379" y="3418254"/>
            <a:ext cx="2447925" cy="173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fr-FR" dirty="0">
                <a:solidFill>
                  <a:srgbClr val="000000"/>
                </a:solidFill>
                <a:sym typeface="Wingdings" pitchFamily="2" charset="2"/>
              </a:rPr>
              <a:t>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Crise lors de l’édition 2007</a:t>
            </a:r>
          </a:p>
          <a:p>
            <a:r>
              <a:rPr lang="fr-FR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du marathon de Chicago</a:t>
            </a:r>
            <a:endParaRPr lang="fr-FR" sz="20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611</Words>
  <Application>Microsoft Office PowerPoint</Application>
  <PresentationFormat>Affichage à l'écran (4:3)</PresentationFormat>
  <Paragraphs>183</Paragraphs>
  <Slides>21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3" baseType="lpstr">
      <vt:lpstr>Modèle par défaut</vt:lpstr>
      <vt:lpstr>Diapositive</vt:lpstr>
      <vt:lpstr>Diapositive 1</vt:lpstr>
      <vt:lpstr>Accidentologie sportive : données de cadrage issues des enquêtes Accidents de la Vie Courante (AcVC) 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Discussion</vt:lpstr>
      <vt:lpstr>Limites et intérêts de ce type d’expertise a posteriori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Blue Water Flow</dc:title>
  <dc:creator>www.powerpointstyles.com</dc:creator>
  <dc:description>Image credit to Francesco Marino / FreeDigitalPhotos.net</dc:description>
  <cp:lastModifiedBy>ZeSchtroumpf</cp:lastModifiedBy>
  <cp:revision>58</cp:revision>
  <dcterms:created xsi:type="dcterms:W3CDTF">2009-03-23T15:23:24Z</dcterms:created>
  <dcterms:modified xsi:type="dcterms:W3CDTF">2012-03-30T08:54:51Z</dcterms:modified>
</cp:coreProperties>
</file>