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0"/>
  </p:notesMasterIdLst>
  <p:sldIdLst>
    <p:sldId id="297" r:id="rId2"/>
    <p:sldId id="275" r:id="rId3"/>
    <p:sldId id="293" r:id="rId4"/>
    <p:sldId id="262" r:id="rId5"/>
    <p:sldId id="299" r:id="rId6"/>
    <p:sldId id="300" r:id="rId7"/>
    <p:sldId id="301" r:id="rId8"/>
    <p:sldId id="284" r:id="rId9"/>
    <p:sldId id="286" r:id="rId10"/>
    <p:sldId id="288" r:id="rId11"/>
    <p:sldId id="289" r:id="rId12"/>
    <p:sldId id="290" r:id="rId13"/>
    <p:sldId id="272" r:id="rId14"/>
    <p:sldId id="295" r:id="rId15"/>
    <p:sldId id="287" r:id="rId16"/>
    <p:sldId id="294" r:id="rId17"/>
    <p:sldId id="292" r:id="rId18"/>
    <p:sldId id="29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Helvetic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fr-F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fr-F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fr-FR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0C6652B-9680-B145-AC2B-72C33D3FBD76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573915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6652B-9680-B145-AC2B-72C33D3FBD76}" type="slidenum">
              <a:rPr lang="en-US" altLang="fr-FR" smtClean="0"/>
              <a:pPr/>
              <a:t>2</a:t>
            </a:fld>
            <a:endParaRPr lang="en-US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D57177-16C5-4A6F-99E5-ECCDEDAB832A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sz="1600" smtClean="0">
                <a:ea typeface="ＭＳ Ｐゴシック" pitchFamily="34" charset="-128"/>
              </a:rPr>
              <a:t>2000/Réunion/</a:t>
            </a:r>
            <a:r>
              <a:rPr lang="fr-FR" sz="1600" b="1" smtClean="0">
                <a:solidFill>
                  <a:srgbClr val="FF0000"/>
                </a:solidFill>
                <a:ea typeface="ＭＳ Ｐゴシック" pitchFamily="34" charset="-128"/>
              </a:rPr>
              <a:t>National regulation</a:t>
            </a:r>
            <a:endParaRPr lang="fr-FR" b="1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2224D241-EA62-4859-A343-6259E3F7258C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412776"/>
            <a:ext cx="7308304" cy="381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Les limites de la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surveillance humaine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chez les MNS :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synthèse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bibliographique et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préconisations</a:t>
            </a:r>
            <a:endParaRPr lang="fr-FR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Régis 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Mollard</a:t>
            </a:r>
          </a:p>
          <a:p>
            <a:pPr>
              <a:spcBef>
                <a:spcPct val="20000"/>
              </a:spcBef>
            </a:pPr>
            <a:r>
              <a:rPr lang="fr-FR" sz="1800" i="1" dirty="0" smtClean="0">
                <a:latin typeface="Times New Roman" pitchFamily="18" charset="0"/>
                <a:cs typeface="Times New Roman" pitchFamily="18" charset="0"/>
              </a:rPr>
              <a:t>Professeur d</a:t>
            </a:r>
            <a:r>
              <a:rPr lang="fr-FR" altLang="fr-FR" sz="1800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fr-FR" sz="1800" i="1" dirty="0" smtClean="0">
                <a:latin typeface="Times New Roman" pitchFamily="18" charset="0"/>
                <a:cs typeface="Times New Roman" pitchFamily="18" charset="0"/>
              </a:rPr>
              <a:t>Ergonomie </a:t>
            </a:r>
          </a:p>
          <a:p>
            <a:pPr>
              <a:spcBef>
                <a:spcPct val="20000"/>
              </a:spcBef>
            </a:pPr>
            <a:r>
              <a:rPr lang="fr-FR" sz="1800" i="1" dirty="0" smtClean="0">
                <a:latin typeface="Times New Roman" pitchFamily="18" charset="0"/>
                <a:cs typeface="Times New Roman" pitchFamily="18" charset="0"/>
              </a:rPr>
              <a:t>Université Paris Descartes</a:t>
            </a:r>
          </a:p>
          <a:p>
            <a:pPr>
              <a:spcBef>
                <a:spcPct val="20000"/>
              </a:spcBef>
            </a:pPr>
            <a:r>
              <a:rPr lang="fr-FR" sz="1800" i="1" dirty="0" smtClean="0">
                <a:latin typeface="Times New Roman" pitchFamily="18" charset="0"/>
                <a:cs typeface="Times New Roman" pitchFamily="18" charset="0"/>
              </a:rPr>
              <a:t> Chercheur Invité à l</a:t>
            </a:r>
            <a:r>
              <a:rPr lang="fr-FR" altLang="fr-FR" sz="1800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fr-FR" sz="1800" i="1" dirty="0" smtClean="0">
                <a:latin typeface="Times New Roman" pitchFamily="18" charset="0"/>
                <a:cs typeface="Times New Roman" pitchFamily="18" charset="0"/>
              </a:rPr>
              <a:t>ESTIA</a:t>
            </a:r>
          </a:p>
          <a:p>
            <a:endParaRPr lang="fr-FR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ESTIA RECHERCH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71482"/>
            <a:ext cx="1714480" cy="7865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6" name="Picture 1" descr="\\SRVINTERNE1\Documents$\n.couture\Documents\My Dropbox\PEPSS\Communication\logos\PEPSSlogo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079128"/>
            <a:ext cx="1080120" cy="77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IOMEDICA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93296"/>
            <a:ext cx="2376264" cy="62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41" y="5874891"/>
            <a:ext cx="879259" cy="98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5334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Bruit - Privation de sommeil et vigilance 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627784" y="4221088"/>
            <a:ext cx="411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Périodes successives de 10 minutes</a:t>
            </a:r>
            <a:endParaRPr lang="fr-FR" dirty="0">
              <a:latin typeface="Times New Roman" charset="0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 rot="-5400000">
            <a:off x="939975" y="1928986"/>
            <a:ext cx="168716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latin typeface="Times New Roman" charset="0"/>
              </a:rPr>
              <a:t>Erreurs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907704" y="764704"/>
            <a:ext cx="495300" cy="285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fr-FR" sz="1600" dirty="0" smtClean="0">
                <a:latin typeface="Times New Roman" charset="0"/>
              </a:rPr>
              <a:t>5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endParaRPr lang="fr-FR" sz="1600" dirty="0" smtClean="0">
              <a:latin typeface="Times New Roman" charset="0"/>
            </a:endParaRP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fr-FR" sz="1600" dirty="0" smtClean="0">
                <a:latin typeface="Times New Roman" charset="0"/>
              </a:rPr>
              <a:t>4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endParaRPr lang="fr-FR" sz="1600" dirty="0">
              <a:latin typeface="Times New Roman" charset="0"/>
            </a:endParaRP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fr-FR" sz="1600" dirty="0" smtClean="0">
                <a:latin typeface="Times New Roman" charset="0"/>
              </a:rPr>
              <a:t>3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endParaRPr lang="fr-FR" sz="1600" dirty="0">
              <a:latin typeface="Times New Roman" charset="0"/>
            </a:endParaRP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fr-FR" sz="1600" dirty="0" smtClean="0">
                <a:latin typeface="Times New Roman" charset="0"/>
              </a:rPr>
              <a:t>2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endParaRPr lang="fr-FR" sz="1600" dirty="0">
              <a:latin typeface="Times New Roman" charset="0"/>
            </a:endParaRPr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fr-FR" sz="1600" dirty="0">
                <a:latin typeface="Times New Roman" charset="0"/>
              </a:rPr>
              <a:t>1</a:t>
            </a:r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53136"/>
            <a:ext cx="11049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53136"/>
            <a:ext cx="679202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2843808" y="3861048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1</a:t>
            </a:r>
            <a:endParaRPr lang="fr-FR" dirty="0">
              <a:latin typeface="Times New Roman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427984" y="3933056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2</a:t>
            </a:r>
            <a:endParaRPr lang="fr-FR" dirty="0">
              <a:latin typeface="Times New Roman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6012160" y="3933056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3</a:t>
            </a:r>
            <a:endParaRPr lang="fr-FR" dirty="0">
              <a:latin typeface="Times New Roman" charset="0"/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2915816" y="4581128"/>
            <a:ext cx="2997200" cy="83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Privation de sommeil - silence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Privation de sommeil - bruit</a:t>
            </a:r>
            <a:endParaRPr lang="fr-FR" dirty="0">
              <a:latin typeface="Times New Roman" charset="0"/>
            </a:endParaRP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6660232" y="4581128"/>
            <a:ext cx="2679700" cy="83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Sommeil normal - bruit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Sommeil normal - silence</a:t>
            </a:r>
            <a:endParaRPr lang="fr-FR" dirty="0">
              <a:latin typeface="Times New Roman" charset="0"/>
            </a:endParaRPr>
          </a:p>
        </p:txBody>
      </p:sp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596900"/>
            <a:ext cx="4279900" cy="312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543800" cy="238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6858000" cy="5334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Bruit et partage de l’attention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914400" y="464820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>
                <a:latin typeface="Times New Roman" charset="0"/>
              </a:rPr>
              <a:t>Temps (minutes)</a:t>
            </a:r>
            <a:endParaRPr lang="fr-FR">
              <a:latin typeface="Times New Roman" charset="0"/>
            </a:endParaRPr>
          </a:p>
        </p:txBody>
      </p:sp>
      <p:grpSp>
        <p:nvGrpSpPr>
          <p:cNvPr id="51205" name="Group 5"/>
          <p:cNvGrpSpPr>
            <a:grpSpLocks/>
          </p:cNvGrpSpPr>
          <p:nvPr/>
        </p:nvGrpSpPr>
        <p:grpSpPr bwMode="auto">
          <a:xfrm>
            <a:off x="119063" y="1574800"/>
            <a:ext cx="769937" cy="2630488"/>
            <a:chOff x="75" y="992"/>
            <a:chExt cx="485" cy="1657"/>
          </a:xfrm>
        </p:grpSpPr>
        <p:sp>
          <p:nvSpPr>
            <p:cNvPr id="51206" name="Text Box 6"/>
            <p:cNvSpPr txBox="1">
              <a:spLocks noChangeArrowheads="1"/>
            </p:cNvSpPr>
            <p:nvPr/>
          </p:nvSpPr>
          <p:spPr bwMode="auto">
            <a:xfrm rot="-5400000">
              <a:off x="-301" y="1661"/>
              <a:ext cx="9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fr-FR" sz="1800">
                  <a:latin typeface="Times New Roman" charset="0"/>
                </a:rPr>
                <a:t>Détections (%)</a:t>
              </a:r>
            </a:p>
          </p:txBody>
        </p: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248" y="992"/>
              <a:ext cx="312" cy="1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70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60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50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40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30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20</a:t>
              </a:r>
            </a:p>
          </p:txBody>
        </p:sp>
      </p:grp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276600" y="5029200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sz="1600" b="1">
                <a:latin typeface="Times New Roman" charset="0"/>
              </a:rPr>
              <a:t>(d’après Hockey, 1978)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495300" y="5715000"/>
            <a:ext cx="8305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2000" b="1">
                <a:solidFill>
                  <a:srgbClr val="0000FF"/>
                </a:solidFill>
                <a:latin typeface="Times New Roman" charset="0"/>
              </a:rPr>
              <a:t>Le bruit altère la capacité à partager l’attention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2000" b="1">
                <a:solidFill>
                  <a:srgbClr val="0000FF"/>
                </a:solidFill>
                <a:latin typeface="Times New Roman" charset="0"/>
              </a:rPr>
              <a:t>entre plusieurs sources d’informations</a:t>
            </a:r>
            <a:endParaRPr lang="fr-FR" sz="2000">
              <a:solidFill>
                <a:srgbClr val="0000FF"/>
              </a:solidFill>
              <a:latin typeface="Times New Roman" charset="0"/>
            </a:endParaRPr>
          </a:p>
        </p:txBody>
      </p:sp>
      <p:grpSp>
        <p:nvGrpSpPr>
          <p:cNvPr id="51210" name="Group 10"/>
          <p:cNvGrpSpPr>
            <a:grpSpLocks/>
          </p:cNvGrpSpPr>
          <p:nvPr/>
        </p:nvGrpSpPr>
        <p:grpSpPr bwMode="auto">
          <a:xfrm>
            <a:off x="4373563" y="1574800"/>
            <a:ext cx="739775" cy="2630488"/>
            <a:chOff x="94" y="992"/>
            <a:chExt cx="466" cy="1657"/>
          </a:xfrm>
        </p:grpSpPr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 rot="-5400000">
              <a:off x="-282" y="1642"/>
              <a:ext cx="9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fr-FR" sz="1800">
                  <a:latin typeface="Times New Roman" charset="0"/>
                </a:rPr>
                <a:t>Détections (%)</a:t>
              </a:r>
            </a:p>
          </p:txBody>
        </p:sp>
        <p:sp>
          <p:nvSpPr>
            <p:cNvPr id="51212" name="Text Box 12"/>
            <p:cNvSpPr txBox="1">
              <a:spLocks noChangeArrowheads="1"/>
            </p:cNvSpPr>
            <p:nvPr/>
          </p:nvSpPr>
          <p:spPr bwMode="auto">
            <a:xfrm>
              <a:off x="248" y="992"/>
              <a:ext cx="312" cy="1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70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60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50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40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30</a:t>
              </a:r>
            </a:p>
            <a:p>
              <a:pPr algn="r">
                <a:lnSpc>
                  <a:spcPct val="112000"/>
                </a:lnSpc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20</a:t>
              </a:r>
            </a:p>
          </p:txBody>
        </p:sp>
      </p:grpSp>
      <p:grpSp>
        <p:nvGrpSpPr>
          <p:cNvPr id="51213" name="Group 13"/>
          <p:cNvGrpSpPr>
            <a:grpSpLocks/>
          </p:cNvGrpSpPr>
          <p:nvPr/>
        </p:nvGrpSpPr>
        <p:grpSpPr bwMode="auto">
          <a:xfrm>
            <a:off x="711200" y="4178300"/>
            <a:ext cx="7797800" cy="366713"/>
            <a:chOff x="448" y="2632"/>
            <a:chExt cx="4912" cy="231"/>
          </a:xfrm>
        </p:grpSpPr>
        <p:grpSp>
          <p:nvGrpSpPr>
            <p:cNvPr id="51214" name="Group 14"/>
            <p:cNvGrpSpPr>
              <a:grpSpLocks/>
            </p:cNvGrpSpPr>
            <p:nvPr/>
          </p:nvGrpSpPr>
          <p:grpSpPr bwMode="auto">
            <a:xfrm>
              <a:off x="448" y="2632"/>
              <a:ext cx="2328" cy="231"/>
              <a:chOff x="464" y="2688"/>
              <a:chExt cx="2328" cy="231"/>
            </a:xfrm>
          </p:grpSpPr>
          <p:sp>
            <p:nvSpPr>
              <p:cNvPr id="51215" name="Text Box 15"/>
              <p:cNvSpPr txBox="1">
                <a:spLocks noChangeArrowheads="1"/>
              </p:cNvSpPr>
              <p:nvPr/>
            </p:nvSpPr>
            <p:spPr bwMode="auto">
              <a:xfrm>
                <a:off x="464" y="2688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1216" name="Text Box 16"/>
              <p:cNvSpPr txBox="1">
                <a:spLocks noChangeArrowheads="1"/>
              </p:cNvSpPr>
              <p:nvPr/>
            </p:nvSpPr>
            <p:spPr bwMode="auto">
              <a:xfrm>
                <a:off x="928" y="2688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30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1217" name="Text Box 17"/>
              <p:cNvSpPr txBox="1">
                <a:spLocks noChangeArrowheads="1"/>
              </p:cNvSpPr>
              <p:nvPr/>
            </p:nvSpPr>
            <p:spPr bwMode="auto">
              <a:xfrm>
                <a:off x="1424" y="2688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60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1218" name="Text Box 18"/>
              <p:cNvSpPr txBox="1">
                <a:spLocks noChangeArrowheads="1"/>
              </p:cNvSpPr>
              <p:nvPr/>
            </p:nvSpPr>
            <p:spPr bwMode="auto">
              <a:xfrm>
                <a:off x="1912" y="2688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90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1219" name="Text Box 19"/>
              <p:cNvSpPr txBox="1">
                <a:spLocks noChangeArrowheads="1"/>
              </p:cNvSpPr>
              <p:nvPr/>
            </p:nvSpPr>
            <p:spPr bwMode="auto">
              <a:xfrm>
                <a:off x="2408" y="2688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120</a:t>
                </a:r>
                <a:endParaRPr lang="fr-FR">
                  <a:latin typeface="Times New Roman" charset="0"/>
                </a:endParaRPr>
              </a:p>
            </p:txBody>
          </p:sp>
        </p:grpSp>
        <p:sp>
          <p:nvSpPr>
            <p:cNvPr id="51220" name="Text Box 20"/>
            <p:cNvSpPr txBox="1">
              <a:spLocks noChangeArrowheads="1"/>
            </p:cNvSpPr>
            <p:nvPr/>
          </p:nvSpPr>
          <p:spPr bwMode="auto">
            <a:xfrm>
              <a:off x="3096" y="2632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51221" name="Text Box 21"/>
            <p:cNvSpPr txBox="1">
              <a:spLocks noChangeArrowheads="1"/>
            </p:cNvSpPr>
            <p:nvPr/>
          </p:nvSpPr>
          <p:spPr bwMode="auto">
            <a:xfrm>
              <a:off x="3568" y="2632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30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51222" name="Text Box 22"/>
            <p:cNvSpPr txBox="1">
              <a:spLocks noChangeArrowheads="1"/>
            </p:cNvSpPr>
            <p:nvPr/>
          </p:nvSpPr>
          <p:spPr bwMode="auto">
            <a:xfrm>
              <a:off x="4032" y="2632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60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51223" name="Text Box 23"/>
            <p:cNvSpPr txBox="1">
              <a:spLocks noChangeArrowheads="1"/>
            </p:cNvSpPr>
            <p:nvPr/>
          </p:nvSpPr>
          <p:spPr bwMode="auto">
            <a:xfrm>
              <a:off x="4520" y="2632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90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51224" name="Text Box 24"/>
            <p:cNvSpPr txBox="1">
              <a:spLocks noChangeArrowheads="1"/>
            </p:cNvSpPr>
            <p:nvPr/>
          </p:nvSpPr>
          <p:spPr bwMode="auto">
            <a:xfrm>
              <a:off x="4976" y="2632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120</a:t>
              </a:r>
              <a:endParaRPr lang="fr-FR">
                <a:latin typeface="Times New Roman" charset="0"/>
              </a:endParaRPr>
            </a:p>
          </p:txBody>
        </p:sp>
      </p:grp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5181600" y="464820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>
                <a:latin typeface="Times New Roman" charset="0"/>
              </a:rPr>
              <a:t>Temps (minutes)</a:t>
            </a:r>
            <a:endParaRPr lang="fr-FR">
              <a:latin typeface="Times New Roman" charset="0"/>
            </a:endParaRPr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1066800" y="3733800"/>
            <a:ext cx="12954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 b="1">
                <a:solidFill>
                  <a:srgbClr val="009900"/>
                </a:solidFill>
                <a:latin typeface="Times New Roman" charset="0"/>
              </a:rPr>
              <a:t>1 horloge</a:t>
            </a:r>
            <a:endParaRPr lang="fr-FR" sz="2000">
              <a:latin typeface="Times New Roman" charset="0"/>
            </a:endParaRPr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5283200" y="3695700"/>
            <a:ext cx="12954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 b="1">
                <a:solidFill>
                  <a:srgbClr val="009900"/>
                </a:solidFill>
                <a:latin typeface="Times New Roman" charset="0"/>
              </a:rPr>
              <a:t>3 horloges</a:t>
            </a:r>
            <a:endParaRPr lang="fr-FR" sz="2000">
              <a:latin typeface="Times New Roman" charset="0"/>
            </a:endParaRPr>
          </a:p>
        </p:txBody>
      </p:sp>
      <p:sp>
        <p:nvSpPr>
          <p:cNvPr id="51228" name="Text Box 28"/>
          <p:cNvSpPr txBox="1">
            <a:spLocks noChangeArrowheads="1"/>
          </p:cNvSpPr>
          <p:nvPr/>
        </p:nvSpPr>
        <p:spPr bwMode="auto">
          <a:xfrm>
            <a:off x="3289300" y="3517900"/>
            <a:ext cx="1295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latin typeface="Times New Roman" charset="0"/>
              </a:rPr>
              <a:t>= 79 dB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latin typeface="Times New Roman" charset="0"/>
              </a:rPr>
              <a:t>= 113 dB</a:t>
            </a:r>
          </a:p>
        </p:txBody>
      </p:sp>
      <p:sp>
        <p:nvSpPr>
          <p:cNvPr id="51229" name="Text Box 29"/>
          <p:cNvSpPr txBox="1">
            <a:spLocks noChangeArrowheads="1"/>
          </p:cNvSpPr>
          <p:nvPr/>
        </p:nvSpPr>
        <p:spPr bwMode="auto">
          <a:xfrm>
            <a:off x="5588000" y="1955800"/>
            <a:ext cx="1295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latin typeface="Times New Roman" charset="0"/>
              </a:rPr>
              <a:t>= 79 dB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latin typeface="Times New Roman" charset="0"/>
              </a:rPr>
              <a:t>= 113 dB</a:t>
            </a:r>
          </a:p>
        </p:txBody>
      </p:sp>
      <p:sp>
        <p:nvSpPr>
          <p:cNvPr id="51230" name="Rectangle 30"/>
          <p:cNvSpPr>
            <a:spLocks noChangeArrowheads="1"/>
          </p:cNvSpPr>
          <p:nvPr/>
        </p:nvSpPr>
        <p:spPr bwMode="auto">
          <a:xfrm>
            <a:off x="3048000" y="3352800"/>
            <a:ext cx="1066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31" name="Rectangle 31"/>
          <p:cNvSpPr>
            <a:spLocks noChangeArrowheads="1"/>
          </p:cNvSpPr>
          <p:nvPr/>
        </p:nvSpPr>
        <p:spPr bwMode="auto">
          <a:xfrm>
            <a:off x="5334000" y="1828800"/>
            <a:ext cx="1066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Effet du bruit sur la détection 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4067944" y="4293096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sz="1600" b="1" dirty="0">
                <a:latin typeface="Times New Roman" charset="0"/>
              </a:rPr>
              <a:t>(d’après Hockey, 1978)</a:t>
            </a:r>
            <a:endParaRPr lang="fr-FR" sz="1600" dirty="0">
              <a:latin typeface="Times New Roman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483768" y="5157191"/>
            <a:ext cx="6660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Le bruit</a:t>
            </a:r>
            <a:r>
              <a:rPr lang="fr-FR" sz="1800" b="1" dirty="0">
                <a:latin typeface="Times New Roman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charset="0"/>
              </a:rPr>
              <a:t>augmente</a:t>
            </a:r>
            <a:r>
              <a:rPr lang="fr-FR" sz="1800" b="1" dirty="0">
                <a:latin typeface="Times New Roman" charset="0"/>
              </a:rPr>
              <a:t> </a:t>
            </a:r>
            <a:r>
              <a:rPr lang="fr-FR" sz="1800" dirty="0">
                <a:latin typeface="Times New Roman" charset="0"/>
              </a:rPr>
              <a:t>la focalisation de l’attention sur les signaux en vision centrale</a:t>
            </a:r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5436096" y="3933056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Droite</a:t>
            </a:r>
            <a:endParaRPr lang="fr-FR" dirty="0">
              <a:latin typeface="Times New Roman" charset="0"/>
            </a:endParaRPr>
          </a:p>
        </p:txBody>
      </p:sp>
      <p:grpSp>
        <p:nvGrpSpPr>
          <p:cNvPr id="52315" name="Group 91"/>
          <p:cNvGrpSpPr>
            <a:grpSpLocks/>
          </p:cNvGrpSpPr>
          <p:nvPr/>
        </p:nvGrpSpPr>
        <p:grpSpPr bwMode="auto">
          <a:xfrm>
            <a:off x="2135188" y="762001"/>
            <a:ext cx="4189412" cy="3387080"/>
            <a:chOff x="3073" y="616"/>
            <a:chExt cx="2639" cy="2967"/>
          </a:xfrm>
        </p:grpSpPr>
        <p:sp>
          <p:nvSpPr>
            <p:cNvPr id="52234" name="Text Box 10"/>
            <p:cNvSpPr txBox="1">
              <a:spLocks noChangeArrowheads="1"/>
            </p:cNvSpPr>
            <p:nvPr/>
          </p:nvSpPr>
          <p:spPr bwMode="auto">
            <a:xfrm>
              <a:off x="3208" y="616"/>
              <a:ext cx="312" cy="2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50000"/>
                </a:spcBef>
              </a:pPr>
              <a:r>
                <a:rPr lang="fr-FR" sz="1800" dirty="0" smtClean="0">
                  <a:latin typeface="Times New Roman" charset="0"/>
                </a:rPr>
                <a:t>9080706050403020</a:t>
              </a:r>
              <a:endParaRPr lang="fr-FR" sz="1800" dirty="0">
                <a:latin typeface="Times New Roman" charset="0"/>
              </a:endParaRPr>
            </a:p>
          </p:txBody>
        </p:sp>
        <p:grpSp>
          <p:nvGrpSpPr>
            <p:cNvPr id="52314" name="Group 90"/>
            <p:cNvGrpSpPr>
              <a:grpSpLocks/>
            </p:cNvGrpSpPr>
            <p:nvPr/>
          </p:nvGrpSpPr>
          <p:grpSpPr bwMode="auto">
            <a:xfrm>
              <a:off x="3073" y="746"/>
              <a:ext cx="2639" cy="2837"/>
              <a:chOff x="3001" y="746"/>
              <a:chExt cx="2639" cy="2837"/>
            </a:xfrm>
          </p:grpSpPr>
          <p:grpSp>
            <p:nvGrpSpPr>
              <p:cNvPr id="52290" name="Group 66"/>
              <p:cNvGrpSpPr>
                <a:grpSpLocks/>
              </p:cNvGrpSpPr>
              <p:nvPr/>
            </p:nvGrpSpPr>
            <p:grpSpPr bwMode="auto">
              <a:xfrm>
                <a:off x="3534" y="746"/>
                <a:ext cx="2010" cy="2346"/>
                <a:chOff x="3534" y="746"/>
                <a:chExt cx="2010" cy="2346"/>
              </a:xfrm>
            </p:grpSpPr>
            <p:sp>
              <p:nvSpPr>
                <p:cNvPr id="52256" name="Freeform 32"/>
                <p:cNvSpPr>
                  <a:spLocks/>
                </p:cNvSpPr>
                <p:nvPr/>
              </p:nvSpPr>
              <p:spPr bwMode="auto">
                <a:xfrm>
                  <a:off x="3683" y="1265"/>
                  <a:ext cx="1762" cy="1392"/>
                </a:xfrm>
                <a:custGeom>
                  <a:avLst/>
                  <a:gdLst>
                    <a:gd name="T0" fmla="*/ 0 w 1762"/>
                    <a:gd name="T1" fmla="*/ 1178 h 1392"/>
                    <a:gd name="T2" fmla="*/ 309 w 1762"/>
                    <a:gd name="T3" fmla="*/ 1098 h 1392"/>
                    <a:gd name="T4" fmla="*/ 683 w 1762"/>
                    <a:gd name="T5" fmla="*/ 0 h 1392"/>
                    <a:gd name="T6" fmla="*/ 1117 w 1762"/>
                    <a:gd name="T7" fmla="*/ 236 h 1392"/>
                    <a:gd name="T8" fmla="*/ 1441 w 1762"/>
                    <a:gd name="T9" fmla="*/ 1159 h 1392"/>
                    <a:gd name="T10" fmla="*/ 1762 w 1762"/>
                    <a:gd name="T11" fmla="*/ 1392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2" h="1392">
                      <a:moveTo>
                        <a:pt x="0" y="1178"/>
                      </a:moveTo>
                      <a:lnTo>
                        <a:pt x="309" y="1098"/>
                      </a:lnTo>
                      <a:lnTo>
                        <a:pt x="683" y="0"/>
                      </a:lnTo>
                      <a:lnTo>
                        <a:pt x="1117" y="236"/>
                      </a:lnTo>
                      <a:lnTo>
                        <a:pt x="1441" y="1159"/>
                      </a:lnTo>
                      <a:lnTo>
                        <a:pt x="1762" y="1392"/>
                      </a:lnTo>
                    </a:path>
                  </a:pathLst>
                </a:custGeom>
                <a:noFill/>
                <a:ln w="23813">
                  <a:solidFill>
                    <a:srgbClr val="0000EE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/>
              </p:nvSpPr>
              <p:spPr bwMode="auto">
                <a:xfrm>
                  <a:off x="3675" y="910"/>
                  <a:ext cx="1747" cy="2025"/>
                </a:xfrm>
                <a:custGeom>
                  <a:avLst/>
                  <a:gdLst>
                    <a:gd name="T0" fmla="*/ 0 w 1747"/>
                    <a:gd name="T1" fmla="*/ 1720 h 2025"/>
                    <a:gd name="T2" fmla="*/ 321 w 1747"/>
                    <a:gd name="T3" fmla="*/ 1793 h 2025"/>
                    <a:gd name="T4" fmla="*/ 687 w 1747"/>
                    <a:gd name="T5" fmla="*/ 0 h 2025"/>
                    <a:gd name="T6" fmla="*/ 1125 w 1747"/>
                    <a:gd name="T7" fmla="*/ 149 h 2025"/>
                    <a:gd name="T8" fmla="*/ 1434 w 1747"/>
                    <a:gd name="T9" fmla="*/ 1598 h 2025"/>
                    <a:gd name="T10" fmla="*/ 1747 w 1747"/>
                    <a:gd name="T11" fmla="*/ 2025 h 2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7" h="2025">
                      <a:moveTo>
                        <a:pt x="0" y="1720"/>
                      </a:moveTo>
                      <a:lnTo>
                        <a:pt x="321" y="1793"/>
                      </a:lnTo>
                      <a:lnTo>
                        <a:pt x="687" y="0"/>
                      </a:lnTo>
                      <a:lnTo>
                        <a:pt x="1125" y="149"/>
                      </a:lnTo>
                      <a:lnTo>
                        <a:pt x="1434" y="1598"/>
                      </a:lnTo>
                      <a:lnTo>
                        <a:pt x="1747" y="2025"/>
                      </a:lnTo>
                    </a:path>
                  </a:pathLst>
                </a:custGeom>
                <a:noFill/>
                <a:ln w="23813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8" name="Rectangle 34"/>
                <p:cNvSpPr>
                  <a:spLocks noChangeArrowheads="1"/>
                </p:cNvSpPr>
                <p:nvPr/>
              </p:nvSpPr>
              <p:spPr bwMode="auto">
                <a:xfrm>
                  <a:off x="3622" y="746"/>
                  <a:ext cx="1922" cy="2296"/>
                </a:xfrm>
                <a:prstGeom prst="rect">
                  <a:avLst/>
                </a:prstGeom>
                <a:noFill/>
                <a:ln w="23813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52267" name="Group 43"/>
                <p:cNvGrpSpPr>
                  <a:grpSpLocks/>
                </p:cNvGrpSpPr>
                <p:nvPr/>
              </p:nvGrpSpPr>
              <p:grpSpPr bwMode="auto">
                <a:xfrm>
                  <a:off x="3534" y="746"/>
                  <a:ext cx="88" cy="2221"/>
                  <a:chOff x="3534" y="746"/>
                  <a:chExt cx="88" cy="2221"/>
                </a:xfrm>
              </p:grpSpPr>
              <p:sp>
                <p:nvSpPr>
                  <p:cNvPr id="52259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746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0" name="Line 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1063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1" name="Line 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1381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1698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3" name="Line 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2014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4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2331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5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2649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6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4" y="2966"/>
                    <a:ext cx="88" cy="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52275" name="Group 51"/>
                <p:cNvGrpSpPr>
                  <a:grpSpLocks/>
                </p:cNvGrpSpPr>
                <p:nvPr/>
              </p:nvGrpSpPr>
              <p:grpSpPr bwMode="auto">
                <a:xfrm>
                  <a:off x="3668" y="3031"/>
                  <a:ext cx="1782" cy="61"/>
                  <a:chOff x="3668" y="3031"/>
                  <a:chExt cx="1782" cy="61"/>
                </a:xfrm>
              </p:grpSpPr>
              <p:sp>
                <p:nvSpPr>
                  <p:cNvPr id="5226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668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6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011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70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343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71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564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72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7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5117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227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5449" y="3031"/>
                    <a:ext cx="1" cy="61"/>
                  </a:xfrm>
                  <a:prstGeom prst="line">
                    <a:avLst/>
                  </a:prstGeom>
                  <a:noFill/>
                  <a:ln w="23813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52276" name="Oval 52"/>
                <p:cNvSpPr>
                  <a:spLocks noChangeArrowheads="1"/>
                </p:cNvSpPr>
                <p:nvPr/>
              </p:nvSpPr>
              <p:spPr bwMode="auto">
                <a:xfrm>
                  <a:off x="3641" y="2592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7" name="Oval 53"/>
                <p:cNvSpPr>
                  <a:spLocks noChangeArrowheads="1"/>
                </p:cNvSpPr>
                <p:nvPr/>
              </p:nvSpPr>
              <p:spPr bwMode="auto">
                <a:xfrm>
                  <a:off x="3946" y="2657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8" name="Oval 54"/>
                <p:cNvSpPr>
                  <a:spLocks noChangeArrowheads="1"/>
                </p:cNvSpPr>
                <p:nvPr/>
              </p:nvSpPr>
              <p:spPr bwMode="auto">
                <a:xfrm>
                  <a:off x="4327" y="879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9" name="Oval 55"/>
                <p:cNvSpPr>
                  <a:spLocks noChangeArrowheads="1"/>
                </p:cNvSpPr>
                <p:nvPr/>
              </p:nvSpPr>
              <p:spPr bwMode="auto">
                <a:xfrm>
                  <a:off x="4762" y="1017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0" name="Oval 56"/>
                <p:cNvSpPr>
                  <a:spLocks noChangeArrowheads="1"/>
                </p:cNvSpPr>
                <p:nvPr/>
              </p:nvSpPr>
              <p:spPr bwMode="auto">
                <a:xfrm>
                  <a:off x="5079" y="2462"/>
                  <a:ext cx="87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1" name="Oval 57"/>
                <p:cNvSpPr>
                  <a:spLocks noChangeArrowheads="1"/>
                </p:cNvSpPr>
                <p:nvPr/>
              </p:nvSpPr>
              <p:spPr bwMode="auto">
                <a:xfrm>
                  <a:off x="5403" y="2920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2" name="Oval 58"/>
                <p:cNvSpPr>
                  <a:spLocks noChangeArrowheads="1"/>
                </p:cNvSpPr>
                <p:nvPr/>
              </p:nvSpPr>
              <p:spPr bwMode="auto">
                <a:xfrm>
                  <a:off x="3645" y="2405"/>
                  <a:ext cx="88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3" name="Oval 59"/>
                <p:cNvSpPr>
                  <a:spLocks noChangeArrowheads="1"/>
                </p:cNvSpPr>
                <p:nvPr/>
              </p:nvSpPr>
              <p:spPr bwMode="auto">
                <a:xfrm>
                  <a:off x="3950" y="2329"/>
                  <a:ext cx="88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4" name="Oval 60"/>
                <p:cNvSpPr>
                  <a:spLocks noChangeArrowheads="1"/>
                </p:cNvSpPr>
                <p:nvPr/>
              </p:nvSpPr>
              <p:spPr bwMode="auto">
                <a:xfrm>
                  <a:off x="4324" y="1230"/>
                  <a:ext cx="87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5" name="Oval 61"/>
                <p:cNvSpPr>
                  <a:spLocks noChangeArrowheads="1"/>
                </p:cNvSpPr>
                <p:nvPr/>
              </p:nvSpPr>
              <p:spPr bwMode="auto">
                <a:xfrm>
                  <a:off x="4758" y="1463"/>
                  <a:ext cx="88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6" name="Oval 62"/>
                <p:cNvSpPr>
                  <a:spLocks noChangeArrowheads="1"/>
                </p:cNvSpPr>
                <p:nvPr/>
              </p:nvSpPr>
              <p:spPr bwMode="auto">
                <a:xfrm>
                  <a:off x="5086" y="2382"/>
                  <a:ext cx="88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7" name="Oval 63"/>
                <p:cNvSpPr>
                  <a:spLocks noChangeArrowheads="1"/>
                </p:cNvSpPr>
                <p:nvPr/>
              </p:nvSpPr>
              <p:spPr bwMode="auto">
                <a:xfrm>
                  <a:off x="5411" y="2619"/>
                  <a:ext cx="87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8" name="Oval 64"/>
                <p:cNvSpPr>
                  <a:spLocks noChangeArrowheads="1"/>
                </p:cNvSpPr>
                <p:nvPr/>
              </p:nvSpPr>
              <p:spPr bwMode="auto">
                <a:xfrm>
                  <a:off x="4312" y="2546"/>
                  <a:ext cx="88" cy="88"/>
                </a:xfrm>
                <a:prstGeom prst="ellipse">
                  <a:avLst/>
                </a:prstGeom>
                <a:solidFill>
                  <a:srgbClr val="FFFFFF"/>
                </a:solidFill>
                <a:ln w="23813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9" name="Oval 65"/>
                <p:cNvSpPr>
                  <a:spLocks noChangeArrowheads="1"/>
                </p:cNvSpPr>
                <p:nvPr/>
              </p:nvSpPr>
              <p:spPr bwMode="auto">
                <a:xfrm>
                  <a:off x="4312" y="2680"/>
                  <a:ext cx="88" cy="88"/>
                </a:xfrm>
                <a:prstGeom prst="ellipse">
                  <a:avLst/>
                </a:prstGeom>
                <a:solidFill>
                  <a:srgbClr val="FF0000"/>
                </a:solidFill>
                <a:ln w="23813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233" name="Text Box 9"/>
              <p:cNvSpPr txBox="1">
                <a:spLocks noChangeArrowheads="1"/>
              </p:cNvSpPr>
              <p:nvPr/>
            </p:nvSpPr>
            <p:spPr bwMode="auto">
              <a:xfrm rot="-5400000">
                <a:off x="2625" y="1704"/>
                <a:ext cx="9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800" dirty="0">
                    <a:latin typeface="Times New Roman" charset="0"/>
                  </a:rPr>
                  <a:t>Détections (%)</a:t>
                </a:r>
              </a:p>
            </p:txBody>
          </p:sp>
          <p:sp>
            <p:nvSpPr>
              <p:cNvPr id="52239" name="Text Box 15"/>
              <p:cNvSpPr txBox="1">
                <a:spLocks noChangeArrowheads="1"/>
              </p:cNvSpPr>
              <p:nvPr/>
            </p:nvSpPr>
            <p:spPr bwMode="auto">
              <a:xfrm>
                <a:off x="3472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80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41" name="Text Box 17"/>
              <p:cNvSpPr txBox="1">
                <a:spLocks noChangeArrowheads="1"/>
              </p:cNvSpPr>
              <p:nvPr/>
            </p:nvSpPr>
            <p:spPr bwMode="auto">
              <a:xfrm>
                <a:off x="4392" y="2552"/>
                <a:ext cx="56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fr-FR" sz="1400">
                    <a:latin typeface="Times New Roman" charset="0"/>
                  </a:rPr>
                  <a:t>= 83 dB</a:t>
                </a:r>
              </a:p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fr-FR" sz="1400">
                    <a:latin typeface="Times New Roman" charset="0"/>
                  </a:rPr>
                  <a:t>= 114 dB</a:t>
                </a:r>
              </a:p>
            </p:txBody>
          </p:sp>
          <p:sp>
            <p:nvSpPr>
              <p:cNvPr id="52243" name="Rectangle 19"/>
              <p:cNvSpPr>
                <a:spLocks noChangeArrowheads="1"/>
              </p:cNvSpPr>
              <p:nvPr/>
            </p:nvSpPr>
            <p:spPr bwMode="auto">
              <a:xfrm>
                <a:off x="4232" y="2472"/>
                <a:ext cx="672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246" name="Text Box 22"/>
              <p:cNvSpPr txBox="1">
                <a:spLocks noChangeArrowheads="1"/>
              </p:cNvSpPr>
              <p:nvPr/>
            </p:nvSpPr>
            <p:spPr bwMode="auto">
              <a:xfrm>
                <a:off x="3816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50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47" name="Text Box 23"/>
              <p:cNvSpPr txBox="1">
                <a:spLocks noChangeArrowheads="1"/>
              </p:cNvSpPr>
              <p:nvPr/>
            </p:nvSpPr>
            <p:spPr bwMode="auto">
              <a:xfrm>
                <a:off x="4160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20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48" name="Text Box 24"/>
              <p:cNvSpPr txBox="1">
                <a:spLocks noChangeArrowheads="1"/>
              </p:cNvSpPr>
              <p:nvPr/>
            </p:nvSpPr>
            <p:spPr bwMode="auto">
              <a:xfrm>
                <a:off x="4368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49" name="Text Box 25"/>
              <p:cNvSpPr txBox="1">
                <a:spLocks noChangeArrowheads="1"/>
              </p:cNvSpPr>
              <p:nvPr/>
            </p:nvSpPr>
            <p:spPr bwMode="auto">
              <a:xfrm>
                <a:off x="4584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20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50" name="Text Box 26"/>
              <p:cNvSpPr txBox="1">
                <a:spLocks noChangeArrowheads="1"/>
              </p:cNvSpPr>
              <p:nvPr/>
            </p:nvSpPr>
            <p:spPr bwMode="auto">
              <a:xfrm>
                <a:off x="4920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50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51" name="Text Box 27"/>
              <p:cNvSpPr txBox="1">
                <a:spLocks noChangeArrowheads="1"/>
              </p:cNvSpPr>
              <p:nvPr/>
            </p:nvSpPr>
            <p:spPr bwMode="auto">
              <a:xfrm>
                <a:off x="5256" y="3120"/>
                <a:ext cx="3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80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52" name="Text Box 28"/>
              <p:cNvSpPr txBox="1">
                <a:spLocks noChangeArrowheads="1"/>
              </p:cNvSpPr>
              <p:nvPr/>
            </p:nvSpPr>
            <p:spPr bwMode="auto">
              <a:xfrm>
                <a:off x="3256" y="3352"/>
                <a:ext cx="81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Gauche</a:t>
                </a:r>
                <a:endParaRPr lang="fr-FR">
                  <a:latin typeface="Times New Roman" charset="0"/>
                </a:endParaRPr>
              </a:p>
            </p:txBody>
          </p:sp>
          <p:sp>
            <p:nvSpPr>
              <p:cNvPr id="52254" name="Text Box 30"/>
              <p:cNvSpPr txBox="1">
                <a:spLocks noChangeArrowheads="1"/>
              </p:cNvSpPr>
              <p:nvPr/>
            </p:nvSpPr>
            <p:spPr bwMode="auto">
              <a:xfrm>
                <a:off x="4272" y="3352"/>
                <a:ext cx="62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800">
                    <a:latin typeface="Times New Roman" charset="0"/>
                  </a:rPr>
                  <a:t>(degrés)</a:t>
                </a:r>
                <a:endParaRPr lang="fr-FR">
                  <a:latin typeface="Times New Roman" charset="0"/>
                </a:endParaRPr>
              </a:p>
            </p:txBody>
          </p:sp>
        </p:grpSp>
      </p:grp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2483768" y="4653136"/>
            <a:ext cx="441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Localisation des signaux par rapport au centre</a:t>
            </a:r>
            <a:endParaRPr lang="fr-FR" dirty="0"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228600"/>
            <a:ext cx="8712968" cy="533400"/>
          </a:xfrm>
          <a:solidFill>
            <a:srgbClr val="FFFFFF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Température et vigilance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552" y="1052736"/>
            <a:ext cx="7751440" cy="1295400"/>
          </a:xfrm>
          <a:solidFill>
            <a:srgbClr val="FFFFFF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algn="just">
              <a:lnSpc>
                <a:spcPct val="90000"/>
              </a:lnSpc>
              <a:buFont typeface="Wingdings" charset="0"/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                                26°C </a:t>
            </a:r>
          </a:p>
          <a:p>
            <a:pPr lvl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==&gt;&gt;   Performance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30%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versus optimum </a:t>
            </a:r>
          </a:p>
          <a:p>
            <a:pPr lvl="1" algn="ctr">
              <a:lnSpc>
                <a:spcPct val="90000"/>
              </a:lnSpc>
              <a:buFont typeface="Wingdings" charset="0"/>
              <a:buNone/>
            </a:pPr>
            <a:r>
              <a:rPr lang="en-GB" b="1" dirty="0">
                <a:cs typeface="Arial" charset="0"/>
              </a:rPr>
              <a:t> </a:t>
            </a:r>
            <a:endParaRPr lang="fr-FR" b="1" dirty="0">
              <a:latin typeface="New York" charset="0"/>
              <a:cs typeface="Times New Roman" charset="0"/>
            </a:endParaRPr>
          </a:p>
          <a:p>
            <a:pPr lvl="1">
              <a:lnSpc>
                <a:spcPct val="90000"/>
              </a:lnSpc>
              <a:buFont typeface="Wingdings" charset="0"/>
              <a:buNone/>
            </a:pPr>
            <a:r>
              <a:rPr lang="en-GB" dirty="0">
                <a:cs typeface="Arial" charset="0"/>
              </a:rPr>
              <a:t> </a:t>
            </a:r>
            <a:endParaRPr lang="en-US" dirty="0">
              <a:latin typeface="Verdana" charset="0"/>
              <a:cs typeface="Times New Roman" charset="0"/>
            </a:endParaRPr>
          </a:p>
          <a:p>
            <a:pPr lvl="1">
              <a:lnSpc>
                <a:spcPct val="90000"/>
              </a:lnSpc>
              <a:buFont typeface="Wingdings" charset="0"/>
              <a:buNone/>
            </a:pPr>
            <a:endParaRPr lang="fr-FR" dirty="0">
              <a:latin typeface="Verdana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4716463"/>
            <a:ext cx="91440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100">
                <a:latin typeface="Times New Roman" charset="0"/>
              </a:rPr>
              <a:t> </a:t>
            </a:r>
            <a:endParaRPr lang="en-US" altLang="fr-FR">
              <a:latin typeface="Times New Roman" charset="0"/>
            </a:endParaRPr>
          </a:p>
          <a:p>
            <a:pPr eaLnBrk="0" hangingPunct="0"/>
            <a:endParaRPr lang="en-US" altLang="fr-FR">
              <a:latin typeface="Times New Roman" charset="0"/>
            </a:endParaRPr>
          </a:p>
        </p:txBody>
      </p:sp>
      <p:sp>
        <p:nvSpPr>
          <p:cNvPr id="30726" name="Rectangle 6"/>
          <p:cNvSpPr>
            <a:spLocks noChangeArrowheads="1" noTextEdit="1"/>
          </p:cNvSpPr>
          <p:nvPr/>
        </p:nvSpPr>
        <p:spPr bwMode="auto">
          <a:xfrm>
            <a:off x="1784350" y="-2001838"/>
            <a:ext cx="5305425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752600" y="1295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695450" y="2138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1043608" y="2708920"/>
            <a:ext cx="662431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30°C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==&gt;&gt;  Performance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45%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versus optimum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886200" y="4077072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Mackworth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 (1950) and 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Pepler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 (1953)</a:t>
            </a:r>
            <a:r>
              <a:rPr lang="fr-FR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0"/>
            <a:ext cx="7772400" cy="1143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assistance technique peut-elle améliorer l’efficacité du MNS ?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3568" y="1412776"/>
            <a:ext cx="7772400" cy="411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 priori  une coopération entre un système de détection et un MNS doit se traduire par une amélioration significative de la qualité de la surveillance</a:t>
            </a:r>
          </a:p>
          <a:p>
            <a:pPr algn="ctr">
              <a:buFontTx/>
              <a:buNone/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MAIS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L’efficacité globale reste tributaire de la fiabilité du détecteur et de son acceptabilité par les professionnels</a:t>
            </a:r>
          </a:p>
          <a:p>
            <a:pPr algn="just">
              <a:buFontTx/>
              <a:buNone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Fausses alarmes et vigilance</a:t>
            </a:r>
          </a:p>
        </p:txBody>
      </p:sp>
      <p:grpSp>
        <p:nvGrpSpPr>
          <p:cNvPr id="49155" name="Group 3"/>
          <p:cNvGrpSpPr>
            <a:grpSpLocks/>
          </p:cNvGrpSpPr>
          <p:nvPr/>
        </p:nvGrpSpPr>
        <p:grpSpPr bwMode="auto">
          <a:xfrm>
            <a:off x="1765300" y="836712"/>
            <a:ext cx="7378700" cy="3888432"/>
            <a:chOff x="1096" y="748"/>
            <a:chExt cx="4648" cy="3112"/>
          </a:xfrm>
        </p:grpSpPr>
        <p:sp>
          <p:nvSpPr>
            <p:cNvPr id="49156" name="Text Box 4"/>
            <p:cNvSpPr txBox="1">
              <a:spLocks noChangeArrowheads="1"/>
            </p:cNvSpPr>
            <p:nvPr/>
          </p:nvSpPr>
          <p:spPr bwMode="auto">
            <a:xfrm rot="-5400000">
              <a:off x="402" y="1982"/>
              <a:ext cx="16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fr-FR" sz="1800" dirty="0">
                  <a:latin typeface="Times New Roman" charset="0"/>
                </a:rPr>
                <a:t>Pourcentage de détections</a:t>
              </a:r>
            </a:p>
          </p:txBody>
        </p:sp>
        <p:sp>
          <p:nvSpPr>
            <p:cNvPr id="49157" name="Text Box 5"/>
            <p:cNvSpPr txBox="1">
              <a:spLocks noChangeArrowheads="1"/>
            </p:cNvSpPr>
            <p:nvPr/>
          </p:nvSpPr>
          <p:spPr bwMode="auto">
            <a:xfrm>
              <a:off x="1728" y="345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49158" name="Text Box 6"/>
            <p:cNvSpPr txBox="1">
              <a:spLocks noChangeArrowheads="1"/>
            </p:cNvSpPr>
            <p:nvPr/>
          </p:nvSpPr>
          <p:spPr bwMode="auto">
            <a:xfrm>
              <a:off x="1832" y="360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 dirty="0">
                  <a:latin typeface="Times New Roman" charset="0"/>
                </a:rPr>
                <a:t>Temps (en minutes)</a:t>
              </a:r>
              <a:endParaRPr lang="fr-FR" dirty="0">
                <a:latin typeface="Times New Roman" charset="0"/>
              </a:endParaRPr>
            </a:p>
          </p:txBody>
        </p:sp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1458" y="806"/>
              <a:ext cx="432" cy="2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 smtClean="0">
                  <a:latin typeface="Times New Roman" charset="0"/>
                </a:rPr>
                <a:t>100</a:t>
              </a: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endParaRPr lang="fr-FR" sz="1400" dirty="0">
                <a:latin typeface="Times New Roman" charset="0"/>
              </a:endParaRP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 smtClean="0">
                  <a:latin typeface="Times New Roman" charset="0"/>
                </a:rPr>
                <a:t>80</a:t>
              </a: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endParaRPr lang="fr-FR" sz="1400" dirty="0">
                <a:latin typeface="Times New Roman" charset="0"/>
              </a:endParaRP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 smtClean="0">
                  <a:latin typeface="Times New Roman" charset="0"/>
                </a:rPr>
                <a:t>60</a:t>
              </a: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endParaRPr lang="fr-FR" sz="1400" dirty="0">
                <a:latin typeface="Times New Roman" charset="0"/>
              </a:endParaRP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 smtClean="0">
                  <a:latin typeface="Times New Roman" charset="0"/>
                </a:rPr>
                <a:t>40</a:t>
              </a: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endParaRPr lang="fr-FR" sz="1400" dirty="0">
                <a:latin typeface="Times New Roman" charset="0"/>
              </a:endParaRP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 smtClean="0">
                  <a:latin typeface="Times New Roman" charset="0"/>
                </a:rPr>
                <a:t>20</a:t>
              </a: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endParaRPr lang="fr-FR" sz="1400" dirty="0">
                <a:latin typeface="Times New Roman" charset="0"/>
              </a:endParaRPr>
            </a:p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fr-FR" sz="1400" dirty="0">
                  <a:latin typeface="Times New Roman" charset="0"/>
                </a:rPr>
                <a:t>0</a:t>
              </a:r>
            </a:p>
          </p:txBody>
        </p:sp>
        <p:sp>
          <p:nvSpPr>
            <p:cNvPr id="49160" name="Text Box 8"/>
            <p:cNvSpPr txBox="1">
              <a:spLocks noChangeArrowheads="1"/>
            </p:cNvSpPr>
            <p:nvPr/>
          </p:nvSpPr>
          <p:spPr bwMode="auto">
            <a:xfrm>
              <a:off x="3840" y="1112"/>
              <a:ext cx="1344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fr-FR" sz="1800">
                  <a:solidFill>
                    <a:srgbClr val="FF0000"/>
                  </a:solidFill>
                  <a:latin typeface="Times New Roman" charset="0"/>
                </a:rPr>
                <a:t>5 / min.</a:t>
              </a:r>
              <a:endParaRPr lang="fr-FR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49161" name="Text Box 9"/>
            <p:cNvSpPr txBox="1">
              <a:spLocks noChangeArrowheads="1"/>
            </p:cNvSpPr>
            <p:nvPr/>
          </p:nvSpPr>
          <p:spPr bwMode="auto">
            <a:xfrm>
              <a:off x="3792" y="2496"/>
              <a:ext cx="1344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fr-FR" sz="1800">
                  <a:solidFill>
                    <a:srgbClr val="0000FF"/>
                  </a:solidFill>
                  <a:latin typeface="Times New Roman" charset="0"/>
                </a:rPr>
                <a:t>30 / min.</a:t>
              </a:r>
              <a:endParaRPr lang="fr-FR">
                <a:solidFill>
                  <a:srgbClr val="0000FF"/>
                </a:solidFill>
                <a:latin typeface="Times New Roman" charset="0"/>
              </a:endParaRPr>
            </a:p>
          </p:txBody>
        </p:sp>
        <p:sp>
          <p:nvSpPr>
            <p:cNvPr id="49162" name="Text Box 10"/>
            <p:cNvSpPr txBox="1">
              <a:spLocks noChangeArrowheads="1"/>
            </p:cNvSpPr>
            <p:nvPr/>
          </p:nvSpPr>
          <p:spPr bwMode="auto">
            <a:xfrm>
              <a:off x="3584" y="3648"/>
              <a:ext cx="21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fr-FR" sz="1600" b="1">
                  <a:latin typeface="Times New Roman" charset="0"/>
                </a:rPr>
                <a:t>(d’après Jerison et Pickett, 1964)</a:t>
              </a:r>
              <a:endParaRPr lang="fr-FR" sz="1600">
                <a:latin typeface="Times New Roman" charset="0"/>
              </a:endParaRPr>
            </a:p>
          </p:txBody>
        </p:sp>
        <p:sp>
          <p:nvSpPr>
            <p:cNvPr id="49163" name="Text Box 11"/>
            <p:cNvSpPr txBox="1">
              <a:spLocks noChangeArrowheads="1"/>
            </p:cNvSpPr>
            <p:nvPr/>
          </p:nvSpPr>
          <p:spPr bwMode="auto">
            <a:xfrm>
              <a:off x="2080" y="3456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20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49164" name="Text Box 12"/>
            <p:cNvSpPr txBox="1">
              <a:spLocks noChangeArrowheads="1"/>
            </p:cNvSpPr>
            <p:nvPr/>
          </p:nvSpPr>
          <p:spPr bwMode="auto">
            <a:xfrm>
              <a:off x="2640" y="3456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40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49165" name="Text Box 13"/>
            <p:cNvSpPr txBox="1">
              <a:spLocks noChangeArrowheads="1"/>
            </p:cNvSpPr>
            <p:nvPr/>
          </p:nvSpPr>
          <p:spPr bwMode="auto">
            <a:xfrm>
              <a:off x="3200" y="3456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60</a:t>
              </a:r>
              <a:endParaRPr lang="fr-FR">
                <a:latin typeface="Times New Roman" charset="0"/>
              </a:endParaRPr>
            </a:p>
          </p:txBody>
        </p:sp>
        <p:sp>
          <p:nvSpPr>
            <p:cNvPr id="49166" name="Text Box 14"/>
            <p:cNvSpPr txBox="1">
              <a:spLocks noChangeArrowheads="1"/>
            </p:cNvSpPr>
            <p:nvPr/>
          </p:nvSpPr>
          <p:spPr bwMode="auto">
            <a:xfrm>
              <a:off x="3760" y="3456"/>
              <a:ext cx="3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>
                  <a:latin typeface="Times New Roman" charset="0"/>
                </a:rPr>
                <a:t>80</a:t>
              </a:r>
              <a:endParaRPr lang="fr-FR">
                <a:latin typeface="Times New Roman" charset="0"/>
              </a:endParaRPr>
            </a:p>
          </p:txBody>
        </p:sp>
        <p:pic>
          <p:nvPicPr>
            <p:cNvPr id="49167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8" y="748"/>
              <a:ext cx="2312" cy="2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49168" name="Group 16"/>
          <p:cNvGrpSpPr>
            <a:grpSpLocks/>
          </p:cNvGrpSpPr>
          <p:nvPr/>
        </p:nvGrpSpPr>
        <p:grpSpPr bwMode="auto">
          <a:xfrm>
            <a:off x="755650" y="4797425"/>
            <a:ext cx="8388350" cy="473075"/>
            <a:chOff x="476" y="3022"/>
            <a:chExt cx="5284" cy="298"/>
          </a:xfrm>
        </p:grpSpPr>
        <p:sp>
          <p:nvSpPr>
            <p:cNvPr id="49169" name="AutoShape 17"/>
            <p:cNvSpPr>
              <a:spLocks noChangeArrowheads="1"/>
            </p:cNvSpPr>
            <p:nvPr/>
          </p:nvSpPr>
          <p:spPr bwMode="auto">
            <a:xfrm>
              <a:off x="476" y="3113"/>
              <a:ext cx="640" cy="207"/>
            </a:xfrm>
            <a:prstGeom prst="rightArrow">
              <a:avLst>
                <a:gd name="adj1" fmla="val 50000"/>
                <a:gd name="adj2" fmla="val 7729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70" name="Text Box 18"/>
            <p:cNvSpPr txBox="1">
              <a:spLocks noChangeArrowheads="1"/>
            </p:cNvSpPr>
            <p:nvPr/>
          </p:nvSpPr>
          <p:spPr bwMode="auto">
            <a:xfrm>
              <a:off x="1680" y="3022"/>
              <a:ext cx="40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latin typeface="Times New Roman" charset="0"/>
                </a:rPr>
                <a:t>Réduire le nombre d’informations non pertinentes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solidFill>
            <a:srgbClr val="FFFFFF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800" b="1" dirty="0">
                <a:solidFill>
                  <a:srgbClr val="FF0000"/>
                </a:solidFill>
                <a:cs typeface="Times" charset="0"/>
              </a:rPr>
              <a:t/>
            </a:r>
            <a:br>
              <a:rPr lang="fr-FR" sz="1800" b="1" dirty="0">
                <a:solidFill>
                  <a:srgbClr val="FF0000"/>
                </a:solidFill>
                <a:cs typeface="Times" charset="0"/>
              </a:rPr>
            </a:br>
            <a:r>
              <a:rPr lang="fr-FR" sz="1800" b="1" dirty="0">
                <a:solidFill>
                  <a:srgbClr val="FF0000"/>
                </a:solidFill>
                <a:cs typeface="Times" charset="0"/>
              </a:rPr>
              <a:t> </a:t>
            </a: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Quelques effets indésirables </a:t>
            </a:r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possibles…</a:t>
            </a:r>
            <a:endParaRPr lang="fr-FR" sz="1800" dirty="0">
              <a:solidFill>
                <a:schemeClr val="accent1"/>
              </a:solidFill>
              <a:cs typeface="Times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552" y="908720"/>
            <a:ext cx="8229600" cy="4248472"/>
          </a:xfr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2400" dirty="0"/>
          </a:p>
          <a:p>
            <a:pPr algn="just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Complaisance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Parasuraman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1991)</a:t>
            </a:r>
          </a:p>
          <a:p>
            <a:pPr lvl="1"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Confiance exagérée dans le fonctionnement du système</a:t>
            </a:r>
          </a:p>
          <a:p>
            <a:pPr lvl="1" algn="just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Syndrome de l’ennui-panique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(Hugues, 1989, Norman et coll., 1988)</a:t>
            </a:r>
          </a:p>
          <a:p>
            <a:pPr lvl="1"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Passage d’une phase très monotone à une phase à forte charge de travail</a:t>
            </a:r>
          </a:p>
          <a:p>
            <a:pPr lvl="1" algn="just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Dégradation de la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conscience de la situation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(Schwartz, 1989)</a:t>
            </a:r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Pour conclure et rester optimiste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55576" y="692696"/>
            <a:ext cx="8077200" cy="51816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Renforcer la formation des MNS</a:t>
            </a:r>
          </a:p>
          <a:p>
            <a:pPr algn="just">
              <a:buFontTx/>
              <a:buNone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             ==&gt;&gt;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sensibilisation aux facteurs influant sur la vigilance ( surtout chez les jeunes )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Aménager les horaires de travail et le contenu des activités ( ruptures de monotonie et pauses)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Développer des systèmes </a:t>
            </a:r>
            <a:r>
              <a:rPr lang="fr-FR" sz="2400" i="1" u="sng" dirty="0">
                <a:latin typeface="Times New Roman" pitchFamily="18" charset="0"/>
                <a:cs typeface="Times New Roman" pitchFamily="18" charset="0"/>
              </a:rPr>
              <a:t>fiables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d’assistance à la surveillance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Maintenir la conscience du risque des MNS travaillant en coopération avec ces systèmes</a:t>
            </a:r>
          </a:p>
          <a:p>
            <a:pPr lvl="2" algn="just">
              <a:buFontTx/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              ==&gt;&gt;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simulations, entraînements,….</a:t>
            </a:r>
          </a:p>
          <a:p>
            <a:pPr algn="just">
              <a:buFontTx/>
              <a:buNone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2420888"/>
            <a:ext cx="6877050" cy="9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pPr algn="ctr"/>
            <a:r>
              <a:rPr lang="fr-FR" sz="36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ESTIA RECHERCH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71482"/>
            <a:ext cx="1714480" cy="7865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6" name="Picture 1" descr="\\SRVINTERNE1\Documents$\n.couture\Documents\My Dropbox\PEPSS\Communication\logos\PEPSSlogo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079128"/>
            <a:ext cx="1080120" cy="77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IOMEDICA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93296"/>
            <a:ext cx="2376264" cy="62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41" y="5874891"/>
            <a:ext cx="879259" cy="98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solidFill>
            <a:srgbClr val="FFFFFF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constat parmi d’autres ...</a:t>
            </a:r>
            <a:endParaRPr lang="fr-FR" altLang="fr-FR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4716463"/>
            <a:ext cx="91440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100">
                <a:latin typeface="Times New Roman" charset="0"/>
              </a:rPr>
              <a:t> </a:t>
            </a:r>
            <a:endParaRPr lang="en-US" altLang="fr-FR">
              <a:latin typeface="Times New Roman" charset="0"/>
            </a:endParaRPr>
          </a:p>
          <a:p>
            <a:pPr eaLnBrk="0" hangingPunct="0"/>
            <a:endParaRPr lang="en-US" altLang="fr-FR">
              <a:latin typeface="Times New Roman" charset="0"/>
            </a:endParaRPr>
          </a:p>
        </p:txBody>
      </p:sp>
      <p:sp>
        <p:nvSpPr>
          <p:cNvPr id="33798" name="Rectangle 6"/>
          <p:cNvSpPr>
            <a:spLocks noChangeArrowheads="1" noTextEdit="1"/>
          </p:cNvSpPr>
          <p:nvPr/>
        </p:nvSpPr>
        <p:spPr bwMode="auto">
          <a:xfrm>
            <a:off x="1784350" y="-2001838"/>
            <a:ext cx="5305425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695450" y="2138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grpSp>
        <p:nvGrpSpPr>
          <p:cNvPr id="33835" name="Group 43"/>
          <p:cNvGrpSpPr>
            <a:grpSpLocks/>
          </p:cNvGrpSpPr>
          <p:nvPr/>
        </p:nvGrpSpPr>
        <p:grpSpPr bwMode="auto">
          <a:xfrm>
            <a:off x="1115616" y="620688"/>
            <a:ext cx="7239000" cy="4419600"/>
            <a:chOff x="768" y="816"/>
            <a:chExt cx="4560" cy="2784"/>
          </a:xfrm>
        </p:grpSpPr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1056" y="816"/>
              <a:ext cx="1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3805" name="Arc 13"/>
            <p:cNvSpPr>
              <a:spLocks/>
            </p:cNvSpPr>
            <p:nvPr/>
          </p:nvSpPr>
          <p:spPr bwMode="auto">
            <a:xfrm>
              <a:off x="3049" y="1936"/>
              <a:ext cx="603" cy="76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7907"/>
                <a:gd name="T1" fmla="*/ 0 h 21600"/>
                <a:gd name="T2" fmla="*/ 17907 w 17907"/>
                <a:gd name="T3" fmla="*/ 9523 h 21600"/>
                <a:gd name="T4" fmla="*/ 0 w 1790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07" h="21600" fill="none" extrusionOk="0">
                  <a:moveTo>
                    <a:pt x="0" y="-1"/>
                  </a:moveTo>
                  <a:cubicBezTo>
                    <a:pt x="7181" y="-1"/>
                    <a:pt x="13892" y="3568"/>
                    <a:pt x="17907" y="9522"/>
                  </a:cubicBezTo>
                </a:path>
                <a:path w="17907" h="21600" stroke="0" extrusionOk="0">
                  <a:moveTo>
                    <a:pt x="0" y="-1"/>
                  </a:moveTo>
                  <a:cubicBezTo>
                    <a:pt x="7181" y="-1"/>
                    <a:pt x="13892" y="3568"/>
                    <a:pt x="17907" y="9522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1FB714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 flipV="1">
              <a:off x="3049" y="1936"/>
              <a:ext cx="1" cy="7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 flipV="1">
              <a:off x="3049" y="2272"/>
              <a:ext cx="591" cy="4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08" name="Arc 16"/>
            <p:cNvSpPr>
              <a:spLocks/>
            </p:cNvSpPr>
            <p:nvPr/>
          </p:nvSpPr>
          <p:spPr bwMode="auto">
            <a:xfrm>
              <a:off x="3049" y="2272"/>
              <a:ext cx="727" cy="1167"/>
            </a:xfrm>
            <a:custGeom>
              <a:avLst/>
              <a:gdLst>
                <a:gd name="G0" fmla="+- 0 0 0"/>
                <a:gd name="G1" fmla="+- 12077 0 0"/>
                <a:gd name="G2" fmla="+- 21600 0 0"/>
                <a:gd name="T0" fmla="*/ 17907 w 21600"/>
                <a:gd name="T1" fmla="*/ 0 h 33126"/>
                <a:gd name="T2" fmla="*/ 4846 w 21600"/>
                <a:gd name="T3" fmla="*/ 33126 h 33126"/>
                <a:gd name="T4" fmla="*/ 0 w 21600"/>
                <a:gd name="T5" fmla="*/ 12077 h 33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3126" fill="none" extrusionOk="0">
                  <a:moveTo>
                    <a:pt x="17907" y="-1"/>
                  </a:moveTo>
                  <a:cubicBezTo>
                    <a:pt x="20314" y="3567"/>
                    <a:pt x="21600" y="7773"/>
                    <a:pt x="21600" y="12077"/>
                  </a:cubicBezTo>
                  <a:cubicBezTo>
                    <a:pt x="21600" y="22139"/>
                    <a:pt x="14651" y="30868"/>
                    <a:pt x="4846" y="33126"/>
                  </a:cubicBezTo>
                </a:path>
                <a:path w="21600" h="33126" stroke="0" extrusionOk="0">
                  <a:moveTo>
                    <a:pt x="17907" y="-1"/>
                  </a:moveTo>
                  <a:cubicBezTo>
                    <a:pt x="20314" y="3567"/>
                    <a:pt x="21600" y="7773"/>
                    <a:pt x="21600" y="12077"/>
                  </a:cubicBezTo>
                  <a:cubicBezTo>
                    <a:pt x="21600" y="22139"/>
                    <a:pt x="14651" y="30868"/>
                    <a:pt x="4846" y="33126"/>
                  </a:cubicBezTo>
                  <a:lnTo>
                    <a:pt x="0" y="12077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 flipV="1">
              <a:off x="3049" y="2272"/>
              <a:ext cx="591" cy="4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3049" y="2697"/>
              <a:ext cx="148" cy="72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1" name="Arc 19"/>
            <p:cNvSpPr>
              <a:spLocks/>
            </p:cNvSpPr>
            <p:nvPr/>
          </p:nvSpPr>
          <p:spPr bwMode="auto">
            <a:xfrm>
              <a:off x="2563" y="2697"/>
              <a:ext cx="650" cy="761"/>
            </a:xfrm>
            <a:custGeom>
              <a:avLst/>
              <a:gdLst>
                <a:gd name="G0" fmla="+- 14453 0 0"/>
                <a:gd name="G1" fmla="+- 0 0 0"/>
                <a:gd name="G2" fmla="+- 21600 0 0"/>
                <a:gd name="T0" fmla="*/ 19299 w 19299"/>
                <a:gd name="T1" fmla="*/ 21049 h 21600"/>
                <a:gd name="T2" fmla="*/ 0 w 19299"/>
                <a:gd name="T3" fmla="*/ 16051 h 21600"/>
                <a:gd name="T4" fmla="*/ 14453 w 19299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99" h="21600" fill="none" extrusionOk="0">
                  <a:moveTo>
                    <a:pt x="19299" y="21049"/>
                  </a:moveTo>
                  <a:cubicBezTo>
                    <a:pt x="17709" y="21415"/>
                    <a:pt x="16083" y="21599"/>
                    <a:pt x="14453" y="21599"/>
                  </a:cubicBezTo>
                  <a:cubicBezTo>
                    <a:pt x="9115" y="21599"/>
                    <a:pt x="3966" y="19623"/>
                    <a:pt x="-1" y="16051"/>
                  </a:cubicBezTo>
                </a:path>
                <a:path w="19299" h="21600" stroke="0" extrusionOk="0">
                  <a:moveTo>
                    <a:pt x="19299" y="21049"/>
                  </a:moveTo>
                  <a:cubicBezTo>
                    <a:pt x="17709" y="21415"/>
                    <a:pt x="16083" y="21599"/>
                    <a:pt x="14453" y="21599"/>
                  </a:cubicBezTo>
                  <a:cubicBezTo>
                    <a:pt x="9115" y="21599"/>
                    <a:pt x="3966" y="19623"/>
                    <a:pt x="-1" y="16051"/>
                  </a:cubicBezTo>
                  <a:lnTo>
                    <a:pt x="14453" y="0"/>
                  </a:ln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3049" y="2697"/>
              <a:ext cx="148" cy="72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 flipH="1">
              <a:off x="2568" y="2697"/>
              <a:ext cx="469" cy="5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4" name="Arc 22"/>
            <p:cNvSpPr>
              <a:spLocks/>
            </p:cNvSpPr>
            <p:nvPr/>
          </p:nvSpPr>
          <p:spPr bwMode="auto">
            <a:xfrm>
              <a:off x="2322" y="2218"/>
              <a:ext cx="727" cy="1044"/>
            </a:xfrm>
            <a:custGeom>
              <a:avLst/>
              <a:gdLst>
                <a:gd name="G0" fmla="+- 21600 0 0"/>
                <a:gd name="G1" fmla="+- 13591 0 0"/>
                <a:gd name="G2" fmla="+- 21600 0 0"/>
                <a:gd name="T0" fmla="*/ 7147 w 21600"/>
                <a:gd name="T1" fmla="*/ 29642 h 29642"/>
                <a:gd name="T2" fmla="*/ 4813 w 21600"/>
                <a:gd name="T3" fmla="*/ 0 h 29642"/>
                <a:gd name="T4" fmla="*/ 21600 w 21600"/>
                <a:gd name="T5" fmla="*/ 13591 h 29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642" fill="none" extrusionOk="0">
                  <a:moveTo>
                    <a:pt x="7146" y="29642"/>
                  </a:moveTo>
                  <a:cubicBezTo>
                    <a:pt x="2597" y="25546"/>
                    <a:pt x="0" y="19712"/>
                    <a:pt x="0" y="13591"/>
                  </a:cubicBezTo>
                  <a:cubicBezTo>
                    <a:pt x="0" y="8643"/>
                    <a:pt x="1698" y="3845"/>
                    <a:pt x="4812" y="-1"/>
                  </a:cubicBezTo>
                </a:path>
                <a:path w="21600" h="29642" stroke="0" extrusionOk="0">
                  <a:moveTo>
                    <a:pt x="7146" y="29642"/>
                  </a:moveTo>
                  <a:cubicBezTo>
                    <a:pt x="2597" y="25546"/>
                    <a:pt x="0" y="19712"/>
                    <a:pt x="0" y="13591"/>
                  </a:cubicBezTo>
                  <a:cubicBezTo>
                    <a:pt x="0" y="8643"/>
                    <a:pt x="1698" y="3845"/>
                    <a:pt x="4812" y="-1"/>
                  </a:cubicBezTo>
                  <a:lnTo>
                    <a:pt x="21600" y="13591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 flipH="1">
              <a:off x="2568" y="2697"/>
              <a:ext cx="469" cy="5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2482" y="2220"/>
              <a:ext cx="555" cy="4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7" name="Arc 25"/>
            <p:cNvSpPr>
              <a:spLocks/>
            </p:cNvSpPr>
            <p:nvPr/>
          </p:nvSpPr>
          <p:spPr bwMode="auto">
            <a:xfrm>
              <a:off x="2484" y="1936"/>
              <a:ext cx="565" cy="761"/>
            </a:xfrm>
            <a:custGeom>
              <a:avLst/>
              <a:gdLst>
                <a:gd name="G0" fmla="+- 16787 0 0"/>
                <a:gd name="G1" fmla="+- 21600 0 0"/>
                <a:gd name="G2" fmla="+- 21600 0 0"/>
                <a:gd name="T0" fmla="*/ 0 w 16787"/>
                <a:gd name="T1" fmla="*/ 8009 h 21600"/>
                <a:gd name="T2" fmla="*/ 16787 w 16787"/>
                <a:gd name="T3" fmla="*/ 0 h 21600"/>
                <a:gd name="T4" fmla="*/ 16787 w 1678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87" h="21600" fill="none" extrusionOk="0">
                  <a:moveTo>
                    <a:pt x="-1" y="8008"/>
                  </a:moveTo>
                  <a:cubicBezTo>
                    <a:pt x="4100" y="2942"/>
                    <a:pt x="10269" y="-1"/>
                    <a:pt x="16787" y="-1"/>
                  </a:cubicBezTo>
                </a:path>
                <a:path w="16787" h="21600" stroke="0" extrusionOk="0">
                  <a:moveTo>
                    <a:pt x="-1" y="8008"/>
                  </a:moveTo>
                  <a:cubicBezTo>
                    <a:pt x="4100" y="2942"/>
                    <a:pt x="10269" y="-1"/>
                    <a:pt x="16787" y="-1"/>
                  </a:cubicBezTo>
                  <a:lnTo>
                    <a:pt x="16787" y="21600"/>
                  </a:lnTo>
                  <a:close/>
                </a:path>
              </a:pathLst>
            </a:custGeom>
            <a:solidFill>
              <a:srgbClr val="DD0806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818" name="Line 26"/>
            <p:cNvSpPr>
              <a:spLocks noChangeShapeType="1"/>
            </p:cNvSpPr>
            <p:nvPr/>
          </p:nvSpPr>
          <p:spPr bwMode="auto">
            <a:xfrm flipH="1" flipV="1">
              <a:off x="2482" y="2220"/>
              <a:ext cx="555" cy="4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 flipV="1">
              <a:off x="3049" y="1936"/>
              <a:ext cx="1" cy="7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1576" y="1091"/>
              <a:ext cx="29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Jeff Ellis &amp; Associates Lifeguard Vigilance Study</a:t>
              </a:r>
              <a:endParaRPr lang="fr-FR"/>
            </a:p>
          </p:txBody>
        </p:sp>
        <p:sp>
          <p:nvSpPr>
            <p:cNvPr id="33821" name="Rectangle 29"/>
            <p:cNvSpPr>
              <a:spLocks noChangeArrowheads="1"/>
            </p:cNvSpPr>
            <p:nvPr/>
          </p:nvSpPr>
          <p:spPr bwMode="auto">
            <a:xfrm>
              <a:off x="1896" y="1233"/>
              <a:ext cx="23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Detection time of mannikin underwater</a:t>
              </a:r>
              <a:endParaRPr lang="fr-FR"/>
            </a:p>
          </p:txBody>
        </p:sp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1777" y="1542"/>
              <a:ext cx="258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400" b="1">
                  <a:solidFill>
                    <a:srgbClr val="000000"/>
                  </a:solidFill>
                  <a:latin typeface="Arial" charset="0"/>
                </a:rPr>
                <a:t>682 tests réalisés au cours des étés 2001 et 2002</a:t>
              </a:r>
              <a:endParaRPr lang="fr-FR" b="1"/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3276" y="2677"/>
              <a:ext cx="4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10s-30s</a:t>
              </a:r>
              <a:endParaRPr lang="fr-FR"/>
            </a:p>
          </p:txBody>
        </p:sp>
        <p:sp>
          <p:nvSpPr>
            <p:cNvPr id="33824" name="Rectangle 32"/>
            <p:cNvSpPr>
              <a:spLocks noChangeArrowheads="1"/>
            </p:cNvSpPr>
            <p:nvPr/>
          </p:nvSpPr>
          <p:spPr bwMode="auto">
            <a:xfrm>
              <a:off x="3387" y="2819"/>
              <a:ext cx="2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31%</a:t>
              </a:r>
              <a:endParaRPr lang="fr-FR"/>
            </a:p>
          </p:txBody>
        </p:sp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697" y="3103"/>
              <a:ext cx="4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31s-60s</a:t>
              </a:r>
              <a:endParaRPr lang="fr-FR"/>
            </a:p>
          </p:txBody>
        </p:sp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2808" y="3245"/>
              <a:ext cx="2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15%</a:t>
              </a:r>
              <a:endParaRPr lang="fr-FR"/>
            </a:p>
          </p:txBody>
        </p:sp>
        <p:sp>
          <p:nvSpPr>
            <p:cNvPr id="33827" name="Rectangle 35"/>
            <p:cNvSpPr>
              <a:spLocks noChangeArrowheads="1"/>
            </p:cNvSpPr>
            <p:nvPr/>
          </p:nvSpPr>
          <p:spPr bwMode="auto">
            <a:xfrm>
              <a:off x="2303" y="2600"/>
              <a:ext cx="61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  61s-180s</a:t>
              </a:r>
              <a:endParaRPr lang="fr-FR"/>
            </a:p>
          </p:txBody>
        </p:sp>
        <p:sp>
          <p:nvSpPr>
            <p:cNvPr id="33828" name="Rectangle 36"/>
            <p:cNvSpPr>
              <a:spLocks noChangeArrowheads="1"/>
            </p:cNvSpPr>
            <p:nvPr/>
          </p:nvSpPr>
          <p:spPr bwMode="auto">
            <a:xfrm>
              <a:off x="2451" y="2742"/>
              <a:ext cx="2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24%</a:t>
              </a:r>
              <a:endParaRPr lang="fr-FR"/>
            </a:p>
          </p:txBody>
        </p:sp>
        <p:sp>
          <p:nvSpPr>
            <p:cNvPr id="33829" name="Rectangle 37"/>
            <p:cNvSpPr>
              <a:spLocks noChangeArrowheads="1"/>
            </p:cNvSpPr>
            <p:nvPr/>
          </p:nvSpPr>
          <p:spPr bwMode="auto">
            <a:xfrm>
              <a:off x="2623" y="2097"/>
              <a:ext cx="39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&gt; 180s</a:t>
              </a:r>
              <a:endParaRPr lang="fr-FR"/>
            </a:p>
          </p:txBody>
        </p:sp>
        <p:sp>
          <p:nvSpPr>
            <p:cNvPr id="33830" name="Rectangle 38"/>
            <p:cNvSpPr>
              <a:spLocks noChangeArrowheads="1"/>
            </p:cNvSpPr>
            <p:nvPr/>
          </p:nvSpPr>
          <p:spPr bwMode="auto">
            <a:xfrm>
              <a:off x="2697" y="2239"/>
              <a:ext cx="2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14%</a:t>
              </a:r>
              <a:endParaRPr lang="fr-FR"/>
            </a:p>
          </p:txBody>
        </p:sp>
        <p:sp>
          <p:nvSpPr>
            <p:cNvPr id="33831" name="Rectangle 39"/>
            <p:cNvSpPr>
              <a:spLocks noChangeArrowheads="1"/>
            </p:cNvSpPr>
            <p:nvPr/>
          </p:nvSpPr>
          <p:spPr bwMode="auto">
            <a:xfrm>
              <a:off x="3129" y="2110"/>
              <a:ext cx="32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&lt; 10s</a:t>
              </a:r>
              <a:endParaRPr lang="fr-FR"/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3166" y="2252"/>
              <a:ext cx="2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600" b="1">
                  <a:solidFill>
                    <a:srgbClr val="000000"/>
                  </a:solidFill>
                  <a:latin typeface="Arial" charset="0"/>
                </a:rPr>
                <a:t>16%</a:t>
              </a:r>
              <a:endParaRPr lang="fr-FR"/>
            </a:p>
          </p:txBody>
        </p:sp>
        <p:sp>
          <p:nvSpPr>
            <p:cNvPr id="33833" name="Rectangle 41"/>
            <p:cNvSpPr>
              <a:spLocks noChangeArrowheads="1"/>
            </p:cNvSpPr>
            <p:nvPr/>
          </p:nvSpPr>
          <p:spPr bwMode="auto">
            <a:xfrm>
              <a:off x="768" y="960"/>
              <a:ext cx="4560" cy="264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0"/>
            <a:ext cx="7772400" cy="1143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Surveiller : une tâche très délicate </a:t>
            </a:r>
            <a:b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commune à tout type d’activité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3568" y="1196752"/>
            <a:ext cx="7772400" cy="44196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La surveillance confiée à un être humain n’est jamais fiable à 100%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Omissions et fausses détections sont normales et habituelles : elles constituent des erreurs indépendantes de la volonté de la personne concernée et de son souhait de bien faire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Des facteurs internes et externes à l’opérateur vont influer sur son efficacité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solidFill>
            <a:srgbClr val="FFFFFF"/>
          </a:solidFill>
          <a:ln/>
          <a:extLst>
            <a:ext uri="{91240B29-F687-4f45-9708-019B960494DF}">
              <a14:hiddenLine xmlns="" xmlns:a14="http://schemas.microsoft.com/office/drawing/2010/main" w="25400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vigilance des MNS     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620688"/>
            <a:ext cx="8458200" cy="4896544"/>
          </a:xfrm>
          <a:solidFill>
            <a:srgbClr val="FFFFFF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algn="just">
              <a:buFontTx/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Les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facteurs à prendre en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compte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Les rythmes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biologiques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Les conditions d’éclairement,</a:t>
            </a: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 bruit,</a:t>
            </a: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La chaleur,</a:t>
            </a: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La monotonie,</a:t>
            </a: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Les horaires de travail,</a:t>
            </a:r>
          </a:p>
          <a:p>
            <a:pPr lvl="1" algn="just">
              <a:buFontTx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 stress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,…….</a:t>
            </a:r>
          </a:p>
          <a:p>
            <a:pPr lvl="1" algn="just">
              <a:buFontTx/>
              <a:buChar char="•"/>
            </a:pPr>
            <a:endParaRPr lang="fr-FR" dirty="0">
              <a:latin typeface="Verdana" charset="0"/>
            </a:endParaRPr>
          </a:p>
          <a:p>
            <a:pPr lvl="1" algn="just">
              <a:buFontTx/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  Quelle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capacité de détection ?</a:t>
            </a:r>
          </a:p>
          <a:p>
            <a:pPr lvl="1" algn="just">
              <a:buFontTx/>
              <a:buNone/>
            </a:pPr>
            <a:endParaRPr lang="fr-FR" dirty="0">
              <a:latin typeface="Verdana" charset="0"/>
            </a:endParaRPr>
          </a:p>
        </p:txBody>
      </p:sp>
      <p:grpSp>
        <p:nvGrpSpPr>
          <p:cNvPr id="8211" name="Group 19"/>
          <p:cNvGrpSpPr>
            <a:grpSpLocks/>
          </p:cNvGrpSpPr>
          <p:nvPr/>
        </p:nvGrpSpPr>
        <p:grpSpPr bwMode="auto">
          <a:xfrm>
            <a:off x="6084168" y="1196752"/>
            <a:ext cx="2441575" cy="3200400"/>
            <a:chOff x="3694" y="1584"/>
            <a:chExt cx="1538" cy="2016"/>
          </a:xfrm>
        </p:grpSpPr>
        <p:pic>
          <p:nvPicPr>
            <p:cNvPr id="8206" name="Picture 14" descr="T:\_30. Marketing et Communication\Base Photos &amp; Visuels\Base photo &amp; visuels - sept 00\base_ph_print\comm\env_pisc\9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4" y="1584"/>
              <a:ext cx="1538" cy="2016"/>
            </a:xfrm>
            <a:prstGeom prst="rect">
              <a:avLst/>
            </a:prstGeom>
            <a:noFill/>
            <a:ln>
              <a:noFill/>
            </a:ln>
            <a:effectLst>
              <a:outerShdw blurRad="63500" dist="53882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8575">
                  <a:solidFill>
                    <a:srgbClr val="0000CC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4656" y="2928"/>
              <a:ext cx="336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sz="900" b="1"/>
                <a:t>MNS</a:t>
              </a:r>
              <a:endParaRPr lang="fr-FR" sz="1000" b="1"/>
            </a:p>
          </p:txBody>
        </p:sp>
      </p:grp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3779912" y="4077072"/>
            <a:ext cx="4572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8424863" cy="609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Vigilance, Attention et Activation</a:t>
            </a:r>
          </a:p>
        </p:txBody>
      </p:sp>
      <p:sp>
        <p:nvSpPr>
          <p:cNvPr id="7170" name="Rectangle 5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50825" y="1989138"/>
            <a:ext cx="4191000" cy="1143000"/>
          </a:xfr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r-FR" sz="2000" b="1" smtClean="0">
                <a:solidFill>
                  <a:srgbClr val="0000FF"/>
                </a:solidFill>
                <a:ea typeface="ＭＳ Ｐゴシック" pitchFamily="34" charset="-128"/>
              </a:rPr>
              <a:t>		Physiologique</a:t>
            </a:r>
          </a:p>
          <a:p>
            <a:pPr>
              <a:buFontTx/>
              <a:buNone/>
            </a:pPr>
            <a:r>
              <a:rPr lang="fr-FR" sz="1800" b="1" smtClean="0">
                <a:solidFill>
                  <a:srgbClr val="FF0000"/>
                </a:solidFill>
                <a:ea typeface="ＭＳ Ｐゴシック" pitchFamily="34" charset="-128"/>
              </a:rPr>
              <a:t>Activation</a:t>
            </a:r>
            <a:r>
              <a:rPr lang="fr-FR" sz="1800" smtClean="0">
                <a:ea typeface="ＭＳ Ｐゴシック" pitchFamily="34" charset="-128"/>
              </a:rPr>
              <a:t> ou </a:t>
            </a:r>
            <a:r>
              <a:rPr lang="fr-FR" sz="1800" b="1" smtClean="0">
                <a:solidFill>
                  <a:srgbClr val="FF0000"/>
                </a:solidFill>
                <a:ea typeface="ＭＳ Ｐゴシック" pitchFamily="34" charset="-128"/>
              </a:rPr>
              <a:t>niveau d</a:t>
            </a:r>
            <a:r>
              <a:rPr lang="fr-FR" altLang="fr-FR" sz="1800" b="1" smtClean="0">
                <a:solidFill>
                  <a:srgbClr val="FF0000"/>
                </a:solidFill>
                <a:ea typeface="ＭＳ Ｐゴシック" pitchFamily="34" charset="-128"/>
              </a:rPr>
              <a:t>’</a:t>
            </a:r>
            <a:r>
              <a:rPr lang="fr-FR" sz="1800" b="1" smtClean="0">
                <a:solidFill>
                  <a:srgbClr val="FF0000"/>
                </a:solidFill>
                <a:ea typeface="ＭＳ Ｐゴシック" pitchFamily="34" charset="-128"/>
              </a:rPr>
              <a:t>éveil</a:t>
            </a:r>
            <a:r>
              <a:rPr lang="fr-FR" sz="1800" smtClean="0">
                <a:ea typeface="ＭＳ Ｐゴシック" pitchFamily="34" charset="-128"/>
              </a:rPr>
              <a:t> : </a:t>
            </a:r>
          </a:p>
          <a:p>
            <a:pPr>
              <a:buFontTx/>
              <a:buNone/>
            </a:pPr>
            <a:r>
              <a:rPr lang="fr-FR" sz="1800" smtClean="0">
                <a:ea typeface="ＭＳ Ｐゴシック" pitchFamily="34" charset="-128"/>
              </a:rPr>
              <a:t>excitabilité du système nerveux central</a:t>
            </a:r>
            <a:endParaRPr lang="fr-FR" sz="2400" smtClean="0">
              <a:ea typeface="ＭＳ Ｐゴシック" pitchFamily="34" charset="-128"/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5314950" y="4397375"/>
            <a:ext cx="2857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>
                <a:latin typeface="Arial" charset="0"/>
                <a:ea typeface="ＭＳ Ｐゴシック" charset="0"/>
              </a:rPr>
              <a:t>Sommeil Profond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5314950" y="3792538"/>
            <a:ext cx="213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/>
              <a:t>Sommeil léger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5314950" y="3184525"/>
            <a:ext cx="1995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accent2"/>
                </a:solidFill>
                <a:latin typeface="Arial" charset="0"/>
                <a:ea typeface="ＭＳ Ｐゴシック" charset="0"/>
              </a:rPr>
              <a:t>Somnolence</a:t>
            </a:r>
            <a:endParaRPr lang="fr-FR">
              <a:latin typeface="Arial" charset="0"/>
              <a:ea typeface="ＭＳ Ｐゴシック" charset="0"/>
            </a:endParaRP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5367338" y="2636838"/>
            <a:ext cx="1725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 dirty="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Relaxation</a:t>
            </a:r>
            <a:endParaRPr lang="fr-FR" dirty="0">
              <a:latin typeface="Arial" charset="0"/>
              <a:ea typeface="ＭＳ Ｐゴシック" charset="0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5329238" y="1889125"/>
            <a:ext cx="2217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Alerte</a:t>
            </a:r>
            <a:r>
              <a:rPr lang="fr-FR" dirty="0">
                <a:latin typeface="Arial" charset="0"/>
                <a:ea typeface="ＭＳ Ｐゴシック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attentive</a:t>
            </a:r>
          </a:p>
        </p:txBody>
      </p:sp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5378450" y="1052513"/>
            <a:ext cx="193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dirty="0">
                <a:latin typeface="Arial" charset="0"/>
                <a:ea typeface="ＭＳ Ｐゴシック" charset="0"/>
              </a:rPr>
              <a:t>Emotion vive</a:t>
            </a:r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5175250" y="1889125"/>
            <a:ext cx="2392363" cy="425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5309" name="AutoShape 13"/>
          <p:cNvSpPr>
            <a:spLocks noChangeArrowheads="1"/>
          </p:cNvSpPr>
          <p:nvPr/>
        </p:nvSpPr>
        <p:spPr bwMode="auto">
          <a:xfrm>
            <a:off x="8180388" y="1196975"/>
            <a:ext cx="292100" cy="482600"/>
          </a:xfrm>
          <a:prstGeom prst="upArrow">
            <a:avLst>
              <a:gd name="adj1" fmla="val 50000"/>
              <a:gd name="adj2" fmla="val 413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charset="0"/>
            </a:endParaRPr>
          </a:p>
        </p:txBody>
      </p:sp>
      <p:sp>
        <p:nvSpPr>
          <p:cNvPr id="55310" name="AutoShape 14"/>
          <p:cNvSpPr>
            <a:spLocks noChangeArrowheads="1"/>
          </p:cNvSpPr>
          <p:nvPr/>
        </p:nvSpPr>
        <p:spPr bwMode="auto">
          <a:xfrm>
            <a:off x="8180388" y="2446338"/>
            <a:ext cx="292100" cy="2255837"/>
          </a:xfrm>
          <a:prstGeom prst="downArrow">
            <a:avLst>
              <a:gd name="adj1" fmla="val 50000"/>
              <a:gd name="adj2" fmla="val 1930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charset="0"/>
            </a:endParaRP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708150" y="25209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b="1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04800" y="1196975"/>
            <a:ext cx="4191000" cy="2743200"/>
          </a:xfr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r-FR" sz="2000" b="1" dirty="0" smtClean="0">
                <a:solidFill>
                  <a:srgbClr val="0000FF"/>
                </a:solidFill>
                <a:ea typeface="ＭＳ Ｐゴシック" pitchFamily="34" charset="-128"/>
              </a:rPr>
              <a:t>		      Cognitif</a:t>
            </a:r>
          </a:p>
          <a:p>
            <a:pPr>
              <a:buFontTx/>
              <a:buNone/>
            </a:pPr>
            <a:r>
              <a:rPr lang="fr-FR" sz="1800" b="1" dirty="0" smtClean="0">
                <a:solidFill>
                  <a:srgbClr val="FF5050"/>
                </a:solidFill>
                <a:ea typeface="ＭＳ Ｐゴシック" pitchFamily="34" charset="-128"/>
              </a:rPr>
              <a:t>Vigilance</a:t>
            </a:r>
            <a:r>
              <a:rPr lang="fr-FR" sz="1800" dirty="0" smtClean="0">
                <a:ea typeface="ＭＳ Ｐゴシック" pitchFamily="34" charset="-128"/>
              </a:rPr>
              <a:t> : capacité de détection de signaux imprévisibles et faiblement supraliminaires</a:t>
            </a:r>
          </a:p>
          <a:p>
            <a:pPr>
              <a:buFontTx/>
              <a:buNone/>
            </a:pPr>
            <a:r>
              <a:rPr lang="fr-FR" sz="1800" b="1" dirty="0" smtClean="0">
                <a:solidFill>
                  <a:srgbClr val="FF5050"/>
                </a:solidFill>
                <a:ea typeface="ＭＳ Ｐゴシック" pitchFamily="34" charset="-128"/>
              </a:rPr>
              <a:t>Attention</a:t>
            </a:r>
            <a:r>
              <a:rPr lang="fr-FR" sz="1800" dirty="0" smtClean="0">
                <a:ea typeface="ＭＳ Ｐゴシック" pitchFamily="34" charset="-128"/>
              </a:rPr>
              <a:t> : orientation mentale sélective avec un accroissement d</a:t>
            </a:r>
            <a:r>
              <a:rPr lang="fr-FR" altLang="fr-FR" sz="1800" dirty="0" smtClean="0">
                <a:ea typeface="ＭＳ Ｐゴシック" pitchFamily="34" charset="-128"/>
              </a:rPr>
              <a:t>’</a:t>
            </a:r>
            <a:r>
              <a:rPr lang="fr-FR" sz="1800" dirty="0" smtClean="0">
                <a:ea typeface="ＭＳ Ｐゴシック" pitchFamily="34" charset="-128"/>
              </a:rPr>
              <a:t>efficience dans un certain mode d</a:t>
            </a:r>
            <a:r>
              <a:rPr lang="fr-FR" altLang="fr-FR" sz="1800" dirty="0" smtClean="0">
                <a:ea typeface="ＭＳ Ｐゴシック" pitchFamily="34" charset="-128"/>
              </a:rPr>
              <a:t>’</a:t>
            </a:r>
            <a:r>
              <a:rPr lang="fr-FR" sz="1800" dirty="0" smtClean="0">
                <a:ea typeface="ＭＳ Ｐゴシック" pitchFamily="34" charset="-128"/>
              </a:rPr>
              <a:t>activité et une inhibition des activités concurrentes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8424863" cy="609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Vigilance, Attention et Activation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708150" y="25209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b="1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643438" y="1196975"/>
            <a:ext cx="3744912" cy="3527425"/>
            <a:chOff x="1476" y="336"/>
            <a:chExt cx="2782" cy="3260"/>
          </a:xfrm>
        </p:grpSpPr>
        <p:sp>
          <p:nvSpPr>
            <p:cNvPr id="55313" name="Text Box 17"/>
            <p:cNvSpPr txBox="1">
              <a:spLocks noChangeArrowheads="1"/>
            </p:cNvSpPr>
            <p:nvPr/>
          </p:nvSpPr>
          <p:spPr bwMode="auto">
            <a:xfrm>
              <a:off x="1570" y="336"/>
              <a:ext cx="433" cy="3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30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25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20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15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10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5</a:t>
              </a:r>
            </a:p>
            <a:p>
              <a:pPr algn="ctr">
                <a:lnSpc>
                  <a:spcPct val="190000"/>
                </a:lnSpc>
                <a:spcBef>
                  <a:spcPct val="50000"/>
                </a:spcBef>
                <a:defRPr/>
              </a:pPr>
              <a:r>
                <a:rPr lang="fr-FR" sz="1200" b="1">
                  <a:latin typeface="Times New Roman" charset="0"/>
                  <a:ea typeface="ＭＳ Ｐゴシック" charset="0"/>
                </a:rPr>
                <a:t>0</a:t>
              </a:r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1476" y="551"/>
              <a:ext cx="2782" cy="3045"/>
              <a:chOff x="1394" y="551"/>
              <a:chExt cx="2782" cy="3045"/>
            </a:xfrm>
          </p:grpSpPr>
          <p:sp>
            <p:nvSpPr>
              <p:cNvPr id="55315" name="Text Box 19"/>
              <p:cNvSpPr txBox="1">
                <a:spLocks noChangeArrowheads="1"/>
              </p:cNvSpPr>
              <p:nvPr/>
            </p:nvSpPr>
            <p:spPr bwMode="auto">
              <a:xfrm>
                <a:off x="2396" y="2736"/>
                <a:ext cx="1780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>
                    <a:latin typeface="Times New Roman" pitchFamily="18" charset="0"/>
                  </a:rPr>
                  <a:t>(d</a:t>
                </a:r>
                <a:r>
                  <a:rPr lang="fr-FR" altLang="fr-FR" sz="1200" b="1">
                    <a:latin typeface="Times New Roman" pitchFamily="18" charset="0"/>
                  </a:rPr>
                  <a:t>’</a:t>
                </a:r>
                <a:r>
                  <a:rPr lang="fr-FR" sz="1200" b="1">
                    <a:latin typeface="Times New Roman" pitchFamily="18" charset="0"/>
                  </a:rPr>
                  <a:t>après Mackworth, 1950)</a:t>
                </a:r>
                <a:endParaRPr lang="fr-FR" sz="1600" b="1">
                  <a:latin typeface="Times New Roman" pitchFamily="18" charset="0"/>
                </a:endParaRPr>
              </a:p>
            </p:txBody>
          </p:sp>
          <p:pic>
            <p:nvPicPr>
              <p:cNvPr id="55316" name="Picture 2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5" y="553"/>
                <a:ext cx="1860" cy="25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55317" name="Text Box 21"/>
              <p:cNvSpPr txBox="1">
                <a:spLocks noChangeArrowheads="1"/>
              </p:cNvSpPr>
              <p:nvPr/>
            </p:nvSpPr>
            <p:spPr bwMode="auto">
              <a:xfrm rot="-5400000">
                <a:off x="680" y="1515"/>
                <a:ext cx="1648" cy="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sz="1200" b="1">
                    <a:latin typeface="Times New Roman" pitchFamily="18" charset="0"/>
                  </a:rPr>
                  <a:t>% moyen d </a:t>
                </a:r>
                <a:r>
                  <a:rPr lang="fr-FR" altLang="fr-FR" sz="1200" b="1">
                    <a:latin typeface="Times New Roman" pitchFamily="18" charset="0"/>
                  </a:rPr>
                  <a:t>’</a:t>
                </a:r>
                <a:r>
                  <a:rPr lang="fr-FR" sz="1200" b="1">
                    <a:latin typeface="Times New Roman" pitchFamily="18" charset="0"/>
                  </a:rPr>
                  <a:t>omissions</a:t>
                </a:r>
                <a:endParaRPr lang="fr-FR">
                  <a:latin typeface="Times New Roman" pitchFamily="18" charset="0"/>
                </a:endParaRPr>
              </a:p>
            </p:txBody>
          </p:sp>
          <p:sp>
            <p:nvSpPr>
              <p:cNvPr id="55318" name="Text Box 22"/>
              <p:cNvSpPr txBox="1">
                <a:spLocks noChangeArrowheads="1"/>
              </p:cNvSpPr>
              <p:nvPr/>
            </p:nvSpPr>
            <p:spPr bwMode="auto">
              <a:xfrm>
                <a:off x="1920" y="3121"/>
                <a:ext cx="241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fr-FR" sz="1200" b="1">
                    <a:latin typeface="Times New Roman" charset="0"/>
                    <a:ea typeface="ＭＳ Ｐゴシック" charset="0"/>
                  </a:rPr>
                  <a:t>0</a:t>
                </a:r>
                <a:endParaRPr lang="fr-FR" b="1"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55319" name="Text Box 23"/>
              <p:cNvSpPr txBox="1">
                <a:spLocks noChangeArrowheads="1"/>
              </p:cNvSpPr>
              <p:nvPr/>
            </p:nvSpPr>
            <p:spPr bwMode="auto">
              <a:xfrm>
                <a:off x="2352" y="3121"/>
                <a:ext cx="242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fr-FR" sz="1200" b="1">
                    <a:latin typeface="Times New Roman" charset="0"/>
                    <a:ea typeface="ＭＳ Ｐゴシック" charset="0"/>
                  </a:rPr>
                  <a:t>1</a:t>
                </a:r>
              </a:p>
            </p:txBody>
          </p:sp>
          <p:sp>
            <p:nvSpPr>
              <p:cNvPr id="55320" name="Text Box 24"/>
              <p:cNvSpPr txBox="1">
                <a:spLocks noChangeArrowheads="1"/>
              </p:cNvSpPr>
              <p:nvPr/>
            </p:nvSpPr>
            <p:spPr bwMode="auto">
              <a:xfrm>
                <a:off x="2784" y="3121"/>
                <a:ext cx="238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fr-FR" sz="1200" b="1">
                    <a:latin typeface="Times New Roman" charset="0"/>
                    <a:ea typeface="ＭＳ Ｐゴシック" charset="0"/>
                  </a:rPr>
                  <a:t>2</a:t>
                </a:r>
                <a:endParaRPr lang="fr-FR"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55321" name="Text Box 25"/>
              <p:cNvSpPr txBox="1">
                <a:spLocks noChangeArrowheads="1"/>
              </p:cNvSpPr>
              <p:nvPr/>
            </p:nvSpPr>
            <p:spPr bwMode="auto">
              <a:xfrm>
                <a:off x="3215" y="3121"/>
                <a:ext cx="241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fr-FR" sz="1200" b="1">
                    <a:latin typeface="Times New Roman" charset="0"/>
                    <a:ea typeface="ＭＳ Ｐゴシック" charset="0"/>
                  </a:rPr>
                  <a:t>3</a:t>
                </a:r>
                <a:endParaRPr lang="fr-FR"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55322" name="Text Box 26"/>
              <p:cNvSpPr txBox="1">
                <a:spLocks noChangeArrowheads="1"/>
              </p:cNvSpPr>
              <p:nvPr/>
            </p:nvSpPr>
            <p:spPr bwMode="auto">
              <a:xfrm>
                <a:off x="3646" y="3121"/>
                <a:ext cx="242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fr-FR" sz="1200" b="1">
                    <a:latin typeface="Times New Roman" charset="0"/>
                    <a:ea typeface="ＭＳ Ｐゴシック" charset="0"/>
                  </a:rPr>
                  <a:t>4</a:t>
                </a:r>
                <a:endParaRPr lang="fr-FR" b="1"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55323" name="Text Box 27"/>
              <p:cNvSpPr txBox="1">
                <a:spLocks noChangeArrowheads="1"/>
              </p:cNvSpPr>
              <p:nvPr/>
            </p:nvSpPr>
            <p:spPr bwMode="auto">
              <a:xfrm>
                <a:off x="1824" y="3320"/>
                <a:ext cx="2158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1200" b="1">
                    <a:latin typeface="Times New Roman" pitchFamily="18" charset="0"/>
                  </a:rPr>
                  <a:t>Temps (par période de 30 minutes)</a:t>
                </a: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07950" y="152400"/>
            <a:ext cx="88836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L'hypovigilance et les </a:t>
            </a:r>
            <a:r>
              <a:rPr lang="fr-FR" sz="4000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microsommeils</a:t>
            </a:r>
            <a:endParaRPr lang="fr-FR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971550" y="685800"/>
            <a:ext cx="794385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</a:rPr>
              <a:t>Relaxation</a:t>
            </a:r>
            <a:r>
              <a:rPr lang="fr-FR" sz="24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sz="2000" b="1" dirty="0">
                <a:solidFill>
                  <a:srgbClr val="0000FF"/>
                </a:solidFill>
                <a:latin typeface="Times New Roman" pitchFamily="18" charset="0"/>
              </a:rPr>
              <a:t>==&gt;&gt; hypovigilance</a:t>
            </a:r>
            <a:r>
              <a:rPr lang="fr-FR" sz="2000" dirty="0">
                <a:solidFill>
                  <a:srgbClr val="0000FF"/>
                </a:solidFill>
                <a:latin typeface="Times New Roman" pitchFamily="18" charset="0"/>
              </a:rPr>
              <a:t> : une diminution transitoire du niveau 			d'éveil, non perçue de manière consciente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périodicité de 90 à 120 minutes en situation monotone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les omissions de réponse à des stimuli plus fréquents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les ruptures de monotonie (alternance des tâches) favorisent 			le maintien de  la vigilance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</a:rPr>
              <a:t>Somnolence </a:t>
            </a:r>
            <a:r>
              <a:rPr lang="fr-FR" sz="2000" b="1" dirty="0">
                <a:solidFill>
                  <a:srgbClr val="0000FF"/>
                </a:solidFill>
                <a:latin typeface="Times New Roman" pitchFamily="18" charset="0"/>
              </a:rPr>
              <a:t>==&gt;&gt;  </a:t>
            </a:r>
            <a:r>
              <a:rPr lang="fr-FR" sz="2000" b="1" dirty="0" err="1">
                <a:solidFill>
                  <a:srgbClr val="0000FF"/>
                </a:solidFill>
                <a:latin typeface="Times New Roman" pitchFamily="18" charset="0"/>
              </a:rPr>
              <a:t>microsommeils</a:t>
            </a:r>
            <a:r>
              <a:rPr lang="fr-FR" sz="2000" dirty="0">
                <a:latin typeface="Times New Roman" pitchFamily="18" charset="0"/>
              </a:rPr>
              <a:t> </a:t>
            </a:r>
            <a:r>
              <a:rPr lang="fr-FR" sz="2000" dirty="0">
                <a:solidFill>
                  <a:srgbClr val="0000FF"/>
                </a:solidFill>
                <a:latin typeface="Times New Roman" pitchFamily="18" charset="0"/>
              </a:rPr>
              <a:t>: des intrusions de sommeil léger de 			2 à 8 secondes, même pendant des activités intenses</a:t>
            </a:r>
            <a:endParaRPr lang="fr-FR" sz="20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	dette de sommeil et amplitude de la période d'éveil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	</a:t>
            </a:r>
            <a:r>
              <a:rPr lang="fr-FR" sz="2000" dirty="0" err="1">
                <a:latin typeface="Times New Roman" pitchFamily="18" charset="0"/>
              </a:rPr>
              <a:t>micropanique</a:t>
            </a:r>
            <a:r>
              <a:rPr lang="fr-FR" sz="2000" dirty="0">
                <a:latin typeface="Times New Roman" pitchFamily="18" charset="0"/>
              </a:rPr>
              <a:t> qui peut y être associée</a:t>
            </a:r>
          </a:p>
          <a:p>
            <a:pPr>
              <a:spcBef>
                <a:spcPct val="50000"/>
              </a:spcBef>
              <a:tabLst>
                <a:tab pos="377825" algn="l"/>
                <a:tab pos="952500" algn="l"/>
                <a:tab pos="2100263" algn="l"/>
                <a:tab pos="2381250" algn="l"/>
              </a:tabLst>
            </a:pPr>
            <a:r>
              <a:rPr lang="fr-FR" sz="2000" dirty="0">
                <a:latin typeface="Times New Roman" pitchFamily="18" charset="0"/>
              </a:rPr>
              <a:t>			seule une sieste ou un sommeil constitue une solution 				efficace pour les combattre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489075" y="1628775"/>
            <a:ext cx="350838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1489075" y="2085975"/>
            <a:ext cx="350838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1489075" y="2543175"/>
            <a:ext cx="350838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2636838" y="4149725"/>
            <a:ext cx="350837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2636838" y="4606925"/>
            <a:ext cx="350837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9945" name="AutoShape 9"/>
          <p:cNvSpPr>
            <a:spLocks noChangeArrowheads="1"/>
          </p:cNvSpPr>
          <p:nvPr/>
        </p:nvSpPr>
        <p:spPr bwMode="auto">
          <a:xfrm>
            <a:off x="2636838" y="5064125"/>
            <a:ext cx="350837" cy="254000"/>
          </a:xfrm>
          <a:prstGeom prst="rightArrow">
            <a:avLst>
              <a:gd name="adj1" fmla="val 50000"/>
              <a:gd name="adj2" fmla="val 34531"/>
            </a:avLst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FF3300"/>
              </a:solidFill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785100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 rot="-5400000">
            <a:off x="-317822" y="3134246"/>
            <a:ext cx="173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dirty="0">
                <a:latin typeface="Times New Roman" charset="0"/>
              </a:rPr>
              <a:t>Performance</a:t>
            </a:r>
            <a:endParaRPr lang="fr-FR" sz="1800" dirty="0">
              <a:latin typeface="Times New Roman" charset="0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3124200" y="3619500"/>
            <a:ext cx="10414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FF0000"/>
                </a:solidFill>
                <a:latin typeface="Times New Roman" charset="0"/>
              </a:rPr>
              <a:t>Tâche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FF0000"/>
                </a:solidFill>
                <a:latin typeface="Times New Roman" charset="0"/>
              </a:rPr>
              <a:t>difficile</a:t>
            </a:r>
            <a:endParaRPr lang="fr-FR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029200" y="3619500"/>
            <a:ext cx="10414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0000FF"/>
                </a:solidFill>
                <a:latin typeface="Times New Roman" charset="0"/>
              </a:rPr>
              <a:t>Tâche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0000FF"/>
                </a:solidFill>
                <a:latin typeface="Times New Roman" charset="0"/>
              </a:rPr>
              <a:t>facile</a:t>
            </a:r>
            <a:endParaRPr lang="fr-FR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5549900" y="4509120"/>
            <a:ext cx="359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latin typeface="Times New Roman" charset="0"/>
              </a:rPr>
              <a:t>Activation physiologique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1547664" y="4509120"/>
            <a:ext cx="4237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>
                <a:latin typeface="Times New Roman" charset="0"/>
              </a:rPr>
              <a:t>D’après </a:t>
            </a:r>
            <a:r>
              <a:rPr lang="fr-FR" sz="2000" dirty="0" err="1">
                <a:latin typeface="Times New Roman" charset="0"/>
              </a:rPr>
              <a:t>Yerkes</a:t>
            </a:r>
            <a:r>
              <a:rPr lang="fr-FR" sz="2000" dirty="0">
                <a:latin typeface="Times New Roman" charset="0"/>
              </a:rPr>
              <a:t> et </a:t>
            </a:r>
            <a:r>
              <a:rPr lang="fr-FR" sz="2000" dirty="0" err="1">
                <a:latin typeface="Times New Roman" charset="0"/>
              </a:rPr>
              <a:t>Dodson</a:t>
            </a:r>
            <a:r>
              <a:rPr lang="fr-FR" sz="2000" dirty="0">
                <a:latin typeface="Times New Roman" charset="0"/>
              </a:rPr>
              <a:t>, 1908</a:t>
            </a:r>
            <a:endParaRPr lang="fr-FR" dirty="0">
              <a:latin typeface="Times New Roman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Relation entre l’activation,</a:t>
            </a:r>
            <a:b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difficulté de la tâche et la performance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Signaux critiques et vigilance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 rot="-5400000">
            <a:off x="-649163" y="2529483"/>
            <a:ext cx="2298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800">
                <a:latin typeface="Times New Roman" charset="0"/>
              </a:rPr>
              <a:t>Temps de réponse</a:t>
            </a:r>
          </a:p>
          <a:p>
            <a:pPr algn="ctr"/>
            <a:r>
              <a:rPr lang="fr-FR" sz="1800">
                <a:latin typeface="Times New Roman" charset="0"/>
              </a:rPr>
              <a:t>Moyen (millisecondes)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059832" y="5229200"/>
            <a:ext cx="381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1</a:t>
            </a:r>
            <a:endParaRPr lang="fr-FR" dirty="0">
              <a:latin typeface="Times New Roman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788024" y="5229200"/>
            <a:ext cx="4400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2</a:t>
            </a:r>
            <a:endParaRPr lang="fr-FR" dirty="0">
              <a:latin typeface="Times New Roman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444208" y="52292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3</a:t>
            </a:r>
            <a:endParaRPr lang="fr-FR" dirty="0">
              <a:latin typeface="Times New Roman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3203848" y="4941168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Périodes de 15 minutes</a:t>
            </a:r>
            <a:endParaRPr lang="fr-FR" dirty="0">
              <a:latin typeface="Times New Roman" charset="0"/>
            </a:endParaRPr>
          </a:p>
        </p:txBody>
      </p:sp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66294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539552" y="836712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750</a:t>
            </a:r>
            <a:endParaRPr lang="fr-FR" dirty="0">
              <a:latin typeface="Times New Roman" charset="0"/>
            </a:endParaRP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39552" y="234888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700</a:t>
            </a:r>
            <a:endParaRPr lang="fr-FR" dirty="0">
              <a:latin typeface="Times New Roman" charset="0"/>
            </a:endParaRP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755576" y="3717032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latin typeface="Times New Roman" charset="0"/>
              </a:rPr>
              <a:t>650</a:t>
            </a:r>
            <a:endParaRPr lang="fr-FR" dirty="0">
              <a:latin typeface="Times New Roman" charset="0"/>
            </a:endParaRP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3886200" y="1752600"/>
            <a:ext cx="2133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FF0000"/>
                </a:solidFill>
                <a:latin typeface="Times New Roman" charset="0"/>
              </a:rPr>
              <a:t>Probabilité faible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FF0000"/>
                </a:solidFill>
                <a:latin typeface="Times New Roman" charset="0"/>
              </a:rPr>
              <a:t>de signaux critiques</a:t>
            </a:r>
            <a:endParaRPr lang="fr-FR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5257800" y="3505200"/>
            <a:ext cx="2133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0000FF"/>
                </a:solidFill>
                <a:latin typeface="Times New Roman" charset="0"/>
              </a:rPr>
              <a:t>Probabilité élevée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fr-FR" sz="1800">
                <a:solidFill>
                  <a:srgbClr val="0000FF"/>
                </a:solidFill>
                <a:latin typeface="Times New Roman" charset="0"/>
              </a:rPr>
              <a:t>de signaux critiques</a:t>
            </a:r>
            <a:endParaRPr lang="fr-FR">
              <a:solidFill>
                <a:srgbClr val="0000FF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colloque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colloque</Template>
  <TotalTime>0</TotalTime>
  <Words>646</Words>
  <Application>Microsoft Office PowerPoint</Application>
  <PresentationFormat>Affichage à l'écran (4:3)</PresentationFormat>
  <Paragraphs>226</Paragraphs>
  <Slides>18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Theme colloque</vt:lpstr>
      <vt:lpstr>Diapositive 1</vt:lpstr>
      <vt:lpstr>Un constat parmi d’autres ...</vt:lpstr>
      <vt:lpstr>Surveiller : une tâche très délicate  commune à tout type d’activité</vt:lpstr>
      <vt:lpstr>La vigilance des MNS      </vt:lpstr>
      <vt:lpstr> Vigilance, Attention et Activation</vt:lpstr>
      <vt:lpstr> Vigilance, Attention et Activation</vt:lpstr>
      <vt:lpstr>Diapositive 7</vt:lpstr>
      <vt:lpstr>Diapositive 8</vt:lpstr>
      <vt:lpstr>Signaux critiques et vigilance</vt:lpstr>
      <vt:lpstr>Bruit - Privation de sommeil et vigilance </vt:lpstr>
      <vt:lpstr>Bruit et partage de l’attention</vt:lpstr>
      <vt:lpstr>Effet du bruit sur la détection </vt:lpstr>
      <vt:lpstr>Température et vigilance </vt:lpstr>
      <vt:lpstr>Une assistance technique peut-elle améliorer l’efficacité du MNS ?</vt:lpstr>
      <vt:lpstr>Fausses alarmes et vigilance</vt:lpstr>
      <vt:lpstr>  Quelques effets indésirables possibles…</vt:lpstr>
      <vt:lpstr>   Pour conclure et rester optimiste</vt:lpstr>
      <vt:lpstr>Diapositive 18</vt:lpstr>
    </vt:vector>
  </TitlesOfParts>
  <Company>Poseidon Technologies,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mdelogne</dc:creator>
  <cp:lastModifiedBy>ZeSchtroumpf</cp:lastModifiedBy>
  <cp:revision>109</cp:revision>
  <dcterms:created xsi:type="dcterms:W3CDTF">2001-10-19T17:16:17Z</dcterms:created>
  <dcterms:modified xsi:type="dcterms:W3CDTF">2012-03-22T09:48:39Z</dcterms:modified>
</cp:coreProperties>
</file>