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sldIdLst>
    <p:sldId id="256" r:id="rId2"/>
    <p:sldId id="257" r:id="rId3"/>
    <p:sldId id="258" r:id="rId4"/>
    <p:sldId id="284" r:id="rId5"/>
    <p:sldId id="259" r:id="rId6"/>
    <p:sldId id="262" r:id="rId7"/>
    <p:sldId id="260" r:id="rId8"/>
    <p:sldId id="261"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5" r:id="rId31"/>
  </p:sldIdLst>
  <p:sldSz cx="9144000" cy="6858000" type="screen4x3"/>
  <p:notesSz cx="6858000" cy="9144000"/>
  <p:defaultTextStyle>
    <a:defPPr>
      <a:defRPr lang="fr-F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DD330"/>
    <a:srgbClr val="00CC00"/>
    <a:srgbClr val="0C7CD2"/>
    <a:srgbClr val="1F7EE7"/>
    <a:srgbClr val="AE1517"/>
    <a:srgbClr val="CC0000"/>
    <a:srgbClr val="4686E2"/>
    <a:srgbClr val="235CB1"/>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969" autoAdjust="0"/>
    <p:restoredTop sz="94660"/>
  </p:normalViewPr>
  <p:slideViewPr>
    <p:cSldViewPr>
      <p:cViewPr>
        <p:scale>
          <a:sx n="69" d="100"/>
          <a:sy n="69" d="100"/>
        </p:scale>
        <p:origin x="-1182"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53420424-22A7-413B-85C7-E576DBA7B28D}" type="datetimeFigureOut">
              <a:rPr lang="fr-FR"/>
              <a:pPr>
                <a:defRPr/>
              </a:pPr>
              <a:t>21/03/2012</a:t>
            </a:fld>
            <a:endParaRPr lang="fr-FR" dirty="0"/>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fr-FR" noProof="0" dirty="0" smtClean="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noProof="0" smtClean="0"/>
              <a:t>Cliquez pour modifier les styles du texte du masque</a:t>
            </a:r>
          </a:p>
          <a:p>
            <a:pPr lvl="1"/>
            <a:r>
              <a:rPr lang="fr-FR" noProof="0" smtClean="0"/>
              <a:t>Deuxième niveau</a:t>
            </a:r>
          </a:p>
          <a:p>
            <a:pPr lvl="2"/>
            <a:r>
              <a:rPr lang="fr-FR" noProof="0" smtClean="0"/>
              <a:t>Troisième niveau</a:t>
            </a:r>
          </a:p>
          <a:p>
            <a:pPr lvl="3"/>
            <a:r>
              <a:rPr lang="fr-FR" noProof="0" smtClean="0"/>
              <a:t>Quatrième niveau</a:t>
            </a:r>
          </a:p>
          <a:p>
            <a:pPr lvl="4"/>
            <a:r>
              <a:rPr lang="fr-FR" noProof="0" smtClean="0"/>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414E4D30-0BC4-4860-B0A6-EDE0D2819B81}" type="slidenum">
              <a:rPr lang="fr-FR"/>
              <a:pPr>
                <a:defRPr/>
              </a:pPr>
              <a:t>‹N°›</a:t>
            </a:fld>
            <a:endParaRPr lang="fr-FR"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a:prstGeom prst="rect">
            <a:avLst/>
          </a:prstGeo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smtClean="0"/>
              <a:t>Cliquez pour modifier le style des sous-titres du masque</a:t>
            </a:r>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1600200"/>
            <a:ext cx="8229600" cy="4525963"/>
          </a:xfrm>
          <a:prstGeom prst="rect">
            <a:avLst/>
          </a:prstGeo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a:prstGeom prst="rect">
            <a:avLst/>
          </a:prstGeo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a:prstGeom prst="rect">
            <a:avLst/>
          </a:prstGeo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fr-FR" smtClean="0"/>
              <a:t>Cliquez pour modifier le style du titre</a:t>
            </a:r>
            <a:endParaRPr lang="fr-FR"/>
          </a:p>
        </p:txBody>
      </p:sp>
      <p:sp>
        <p:nvSpPr>
          <p:cNvPr id="3" name="Espace réservé du contenu 2"/>
          <p:cNvSpPr>
            <a:spLocks noGrp="1"/>
          </p:cNvSpPr>
          <p:nvPr>
            <p:ph idx="1"/>
          </p:nvPr>
        </p:nvSpPr>
        <p:spPr>
          <a:xfrm>
            <a:off x="457200" y="1600200"/>
            <a:ext cx="8229600" cy="4525963"/>
          </a:xfrm>
          <a:prstGeom prst="rect">
            <a:avLst/>
          </a:prstGeo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fr-FR" smtClean="0"/>
              <a:t>Cliquez pour modifier le style du titre</a:t>
            </a:r>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a:prstGeom prst="rect">
            <a:avLst/>
          </a:prstGeo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dirty="0" smtClean="0"/>
          </a:p>
        </p:txBody>
      </p:sp>
      <p:sp>
        <p:nvSpPr>
          <p:cNvPr id="4" name="Espace réservé du texte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7" descr="Sansbvcbdsfstitre-1sdfsfsd"/>
          <p:cNvPicPr>
            <a:picLocks noChangeAspect="1" noChangeArrowheads="1"/>
          </p:cNvPicPr>
          <p:nvPr userDrawn="1"/>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1032" name="Text Box 8"/>
          <p:cNvSpPr txBox="1">
            <a:spLocks noChangeArrowheads="1"/>
          </p:cNvSpPr>
          <p:nvPr userDrawn="1"/>
        </p:nvSpPr>
        <p:spPr bwMode="auto">
          <a:xfrm>
            <a:off x="7962900" y="6375400"/>
            <a:ext cx="1073150" cy="366713"/>
          </a:xfrm>
          <a:prstGeom prst="rect">
            <a:avLst/>
          </a:prstGeom>
          <a:noFill/>
          <a:ln w="9525">
            <a:noFill/>
            <a:miter lim="800000"/>
            <a:headEnd/>
            <a:tailEnd/>
          </a:ln>
          <a:effectLst/>
        </p:spPr>
        <p:txBody>
          <a:bodyPr wrap="none">
            <a:spAutoFit/>
          </a:bodyPr>
          <a:lstStyle/>
          <a:p>
            <a:pPr>
              <a:defRPr/>
            </a:pPr>
            <a:r>
              <a:rPr lang="fr-FR" b="1" dirty="0">
                <a:solidFill>
                  <a:schemeClr val="bg1"/>
                </a:solidFill>
              </a:rPr>
              <a:t>Page </a:t>
            </a:r>
            <a:fld id="{C8A519F0-8DEA-46FF-9152-60958216B3B9}" type="slidenum">
              <a:rPr lang="fr-FR" b="1">
                <a:solidFill>
                  <a:schemeClr val="bg1"/>
                </a:solidFill>
              </a:rPr>
              <a:pPr>
                <a:defRPr/>
              </a:pPr>
              <a:t>‹N°›</a:t>
            </a:fld>
            <a:endParaRPr lang="fr-FR" b="1" dirty="0">
              <a:solidFill>
                <a:schemeClr val="bg1"/>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2" descr="nn,b,b,b,nbb"/>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051" name="Text Box 6"/>
          <p:cNvSpPr txBox="1">
            <a:spLocks noChangeArrowheads="1"/>
          </p:cNvSpPr>
          <p:nvPr/>
        </p:nvSpPr>
        <p:spPr bwMode="auto">
          <a:xfrm>
            <a:off x="0" y="1412875"/>
            <a:ext cx="9144000" cy="2825728"/>
          </a:xfrm>
          <a:prstGeom prst="rect">
            <a:avLst/>
          </a:prstGeom>
          <a:noFill/>
          <a:ln w="9525">
            <a:noFill/>
            <a:miter lim="800000"/>
            <a:headEnd/>
            <a:tailEnd/>
          </a:ln>
        </p:spPr>
        <p:txBody>
          <a:bodyPr lIns="180000" tIns="180000" rIns="180000" bIns="180000">
            <a:spAutoFit/>
          </a:bodyPr>
          <a:lstStyle/>
          <a:p>
            <a:r>
              <a:rPr lang="fr-FR" sz="4000" b="1" dirty="0">
                <a:latin typeface="Times New Roman" pitchFamily="18" charset="0"/>
                <a:cs typeface="Times New Roman" pitchFamily="18" charset="0"/>
              </a:rPr>
              <a:t>Le point de vue du chef de bassin</a:t>
            </a:r>
          </a:p>
          <a:p>
            <a:endParaRPr lang="fr-FR" sz="4000" b="1" dirty="0">
              <a:solidFill>
                <a:srgbClr val="4686E2"/>
              </a:solidFill>
              <a:latin typeface="Verdana" pitchFamily="34" charset="0"/>
            </a:endParaRPr>
          </a:p>
          <a:p>
            <a:r>
              <a:rPr lang="fr-FR" sz="3200" i="1" dirty="0" smtClean="0">
                <a:latin typeface="Times New Roman" pitchFamily="18" charset="0"/>
                <a:cs typeface="Times New Roman" pitchFamily="18" charset="0"/>
              </a:rPr>
              <a:t>Mr </a:t>
            </a:r>
            <a:r>
              <a:rPr lang="fr-FR" sz="3200" i="1" dirty="0" err="1">
                <a:latin typeface="Times New Roman" pitchFamily="18" charset="0"/>
                <a:cs typeface="Times New Roman" pitchFamily="18" charset="0"/>
              </a:rPr>
              <a:t>Mallorant</a:t>
            </a:r>
            <a:r>
              <a:rPr lang="fr-FR" sz="3200" i="1" dirty="0">
                <a:latin typeface="Times New Roman" pitchFamily="18" charset="0"/>
                <a:cs typeface="Times New Roman" pitchFamily="18" charset="0"/>
              </a:rPr>
              <a:t> </a:t>
            </a:r>
            <a:r>
              <a:rPr lang="fr-FR" sz="3200" i="1" dirty="0" smtClean="0">
                <a:latin typeface="Times New Roman" pitchFamily="18" charset="0"/>
                <a:cs typeface="Times New Roman" pitchFamily="18" charset="0"/>
              </a:rPr>
              <a:t>Renaud</a:t>
            </a:r>
            <a:endParaRPr lang="fr-FR" sz="3200" b="1" i="1" dirty="0">
              <a:latin typeface="Times New Roman" pitchFamily="18" charset="0"/>
              <a:cs typeface="Times New Roman" pitchFamily="18" charset="0"/>
            </a:endParaRPr>
          </a:p>
          <a:p>
            <a:r>
              <a:rPr lang="fr-FR" sz="1600" b="1" i="1" dirty="0">
                <a:latin typeface="Times New Roman" pitchFamily="18" charset="0"/>
                <a:cs typeface="Times New Roman" pitchFamily="18" charset="0"/>
              </a:rPr>
              <a:t> -Délégué du Syndicat National Professionnel  Des Maitres Nageurs</a:t>
            </a:r>
          </a:p>
          <a:p>
            <a:r>
              <a:rPr lang="fr-FR" sz="1600" b="1" i="1" dirty="0">
                <a:latin typeface="Times New Roman" pitchFamily="18" charset="0"/>
                <a:cs typeface="Times New Roman" pitchFamily="18" charset="0"/>
              </a:rPr>
              <a:t>Sauveteurs(SNPMNS</a:t>
            </a:r>
            <a:r>
              <a:rPr lang="fr-FR" sz="1600" b="1" i="1" dirty="0" smtClean="0">
                <a:latin typeface="Times New Roman" pitchFamily="18" charset="0"/>
                <a:cs typeface="Times New Roman" pitchFamily="18" charset="0"/>
              </a:rPr>
              <a:t>)</a:t>
            </a:r>
            <a:endParaRPr lang="fr-FR" sz="1600" b="1" i="1" dirty="0">
              <a:latin typeface="Times New Roman" pitchFamily="18" charset="0"/>
              <a:cs typeface="Times New Roman" pitchFamily="18" charset="0"/>
            </a:endParaRPr>
          </a:p>
          <a:p>
            <a:r>
              <a:rPr lang="fr-FR" sz="1600" b="1" i="1" dirty="0">
                <a:latin typeface="Times New Roman" pitchFamily="18" charset="0"/>
                <a:cs typeface="Times New Roman" pitchFamily="18" charset="0"/>
              </a:rPr>
              <a:t>-Membre Du Collectif National Sport De La CGT</a:t>
            </a:r>
            <a:endParaRPr lang="fr-FR" sz="1600" i="1" dirty="0">
              <a:latin typeface="Times New Roman" pitchFamily="18" charset="0"/>
              <a:cs typeface="Times New Roman" pitchFamily="18" charset="0"/>
            </a:endParaRPr>
          </a:p>
        </p:txBody>
      </p:sp>
      <p:pic>
        <p:nvPicPr>
          <p:cNvPr id="2052" name="Picture 23"/>
          <p:cNvPicPr>
            <a:picLocks noChangeAspect="1" noChangeArrowheads="1"/>
          </p:cNvPicPr>
          <p:nvPr/>
        </p:nvPicPr>
        <p:blipFill>
          <a:blip r:embed="rId3" cstate="print"/>
          <a:srcRect/>
          <a:stretch>
            <a:fillRect/>
          </a:stretch>
        </p:blipFill>
        <p:spPr bwMode="auto">
          <a:xfrm>
            <a:off x="0" y="0"/>
            <a:ext cx="9144000" cy="1409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1"/>
          <p:cNvSpPr>
            <a:spLocks noChangeArrowheads="1"/>
          </p:cNvSpPr>
          <p:nvPr/>
        </p:nvSpPr>
        <p:spPr bwMode="auto">
          <a:xfrm>
            <a:off x="0" y="587544"/>
            <a:ext cx="9144000" cy="3477875"/>
          </a:xfrm>
          <a:prstGeom prst="rect">
            <a:avLst/>
          </a:prstGeom>
          <a:noFill/>
          <a:ln w="9525">
            <a:noFill/>
            <a:miter lim="800000"/>
            <a:headEnd/>
            <a:tailEnd/>
          </a:ln>
        </p:spPr>
        <p:txBody>
          <a:bodyPr anchor="ctr">
            <a:spAutoFit/>
          </a:bodyPr>
          <a:lstStyle/>
          <a:p>
            <a:pPr algn="just" eaLnBrk="0" hangingPunct="0"/>
            <a:r>
              <a:rPr lang="fr-FR" sz="2000" b="1" dirty="0">
                <a:solidFill>
                  <a:srgbClr val="000000"/>
                </a:solidFill>
                <a:latin typeface="Times New Roman" pitchFamily="18" charset="0"/>
                <a:cs typeface="Times New Roman" pitchFamily="18" charset="0"/>
              </a:rPr>
              <a:t>Quand on fait le bilan du profil recherché et des missions concernées par la fonction, l’on peut se rendre compte que la responsabilité du chef de Bassin  ne peut être que prépondérante dés lors qu’un incident ou un accident a lieu.</a:t>
            </a:r>
          </a:p>
          <a:p>
            <a:pPr algn="just" eaLnBrk="0" hangingPunct="0"/>
            <a:r>
              <a:rPr lang="fr-FR" sz="2000" dirty="0">
                <a:solidFill>
                  <a:srgbClr val="000000"/>
                </a:solidFill>
                <a:latin typeface="Times New Roman" pitchFamily="18" charset="0"/>
                <a:cs typeface="Times New Roman" pitchFamily="18" charset="0"/>
              </a:rPr>
              <a:t> </a:t>
            </a:r>
            <a:endParaRPr lang="fr-FR" sz="2000" dirty="0">
              <a:latin typeface="Times New Roman" pitchFamily="18" charset="0"/>
              <a:cs typeface="Times New Roman" pitchFamily="18" charset="0"/>
            </a:endParaRPr>
          </a:p>
          <a:p>
            <a:pPr algn="just" eaLnBrk="0" hangingPunct="0"/>
            <a:r>
              <a:rPr lang="fr-FR" sz="2000" b="1" dirty="0">
                <a:solidFill>
                  <a:srgbClr val="000000"/>
                </a:solidFill>
                <a:latin typeface="Times New Roman" pitchFamily="18" charset="0"/>
                <a:cs typeface="Times New Roman" pitchFamily="18" charset="0"/>
              </a:rPr>
              <a:t>Il ne peut négliger aucun point. Il se doit  de faire respecter les règles de sécurité, et pour cela il doit s’appuyer sur du personnel compétent, motivé, et formé.</a:t>
            </a:r>
          </a:p>
          <a:p>
            <a:pPr algn="just" eaLnBrk="0" hangingPunct="0"/>
            <a:endParaRPr lang="fr-FR" sz="2000" b="1" dirty="0">
              <a:latin typeface="Times New Roman" pitchFamily="18" charset="0"/>
              <a:cs typeface="Times New Roman" pitchFamily="18" charset="0"/>
            </a:endParaRPr>
          </a:p>
          <a:p>
            <a:pPr algn="just" eaLnBrk="0" hangingPunct="0"/>
            <a:r>
              <a:rPr lang="fr-FR" sz="2000" b="1" dirty="0">
                <a:solidFill>
                  <a:srgbClr val="000000"/>
                </a:solidFill>
                <a:latin typeface="Times New Roman" pitchFamily="18" charset="0"/>
                <a:cs typeface="Times New Roman" pitchFamily="18" charset="0"/>
              </a:rPr>
              <a:t>Quand celui-ci fait partie de la filière sport (ETAPS ou OTAPS) avec un respect des statuts par le biais des fiches de poste, cela est d’autant plus simple à gérer que ce personnel a pu et du être formé lors de son incorporation dans la fonction publique territoriale.</a:t>
            </a:r>
            <a:endParaRPr lang="fr-FR" sz="2000" b="1" dirty="0">
              <a:latin typeface="Times New Roman" pitchFamily="18" charset="0"/>
              <a:cs typeface="Times New Roman"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1"/>
          <p:cNvSpPr>
            <a:spLocks noChangeArrowheads="1"/>
          </p:cNvSpPr>
          <p:nvPr/>
        </p:nvSpPr>
        <p:spPr bwMode="auto">
          <a:xfrm>
            <a:off x="0" y="0"/>
            <a:ext cx="9144000" cy="5016758"/>
          </a:xfrm>
          <a:prstGeom prst="rect">
            <a:avLst/>
          </a:prstGeom>
          <a:solidFill>
            <a:srgbClr val="FFFF00"/>
          </a:solidFill>
          <a:ln w="9525">
            <a:noFill/>
            <a:miter lim="800000"/>
            <a:headEnd/>
            <a:tailEnd/>
          </a:ln>
        </p:spPr>
        <p:txBody>
          <a:bodyPr anchor="ctr">
            <a:spAutoFit/>
          </a:bodyPr>
          <a:lstStyle/>
          <a:p>
            <a:pPr algn="just" eaLnBrk="0" hangingPunct="0"/>
            <a:r>
              <a:rPr lang="fr-FR" sz="2000" b="1" u="sng" dirty="0">
                <a:latin typeface="Times New Roman" pitchFamily="18" charset="0"/>
                <a:cs typeface="Times New Roman" pitchFamily="18" charset="0"/>
              </a:rPr>
              <a:t>Par contre se pose le problème de l’emploi des BNSSA :</a:t>
            </a:r>
          </a:p>
          <a:p>
            <a:pPr algn="just" eaLnBrk="0" hangingPunct="0"/>
            <a:endParaRPr lang="fr-FR" sz="2000" b="1" dirty="0">
              <a:latin typeface="Times New Roman" pitchFamily="18" charset="0"/>
              <a:cs typeface="Times New Roman" pitchFamily="18" charset="0"/>
            </a:endParaRPr>
          </a:p>
          <a:p>
            <a:pPr algn="just" eaLnBrk="0" hangingPunct="0"/>
            <a:r>
              <a:rPr lang="fr-FR" sz="2000" b="1" dirty="0">
                <a:latin typeface="Times New Roman" pitchFamily="18" charset="0"/>
                <a:cs typeface="Times New Roman" pitchFamily="18" charset="0"/>
              </a:rPr>
              <a:t> Alors que la loi du 24 mai 1951, récemment transférée dans le code du sport,  indique que « toute baignade d’accès payant  DOIT, pendant les heures d’ouverture au public,  être surveillée d’une façon constante par du personnel qualifié titulaire du Diplôme d’Etat ». </a:t>
            </a:r>
          </a:p>
          <a:p>
            <a:pPr algn="just" eaLnBrk="0" hangingPunct="0"/>
            <a:endParaRPr lang="fr-FR" sz="2000" b="1" dirty="0">
              <a:latin typeface="Times New Roman" pitchFamily="18" charset="0"/>
              <a:cs typeface="Times New Roman" pitchFamily="18" charset="0"/>
            </a:endParaRPr>
          </a:p>
          <a:p>
            <a:pPr algn="just" eaLnBrk="0" hangingPunct="0"/>
            <a:r>
              <a:rPr lang="fr-FR" sz="2000" b="1" dirty="0">
                <a:latin typeface="Times New Roman" pitchFamily="18" charset="0"/>
                <a:cs typeface="Times New Roman" pitchFamily="18" charset="0"/>
              </a:rPr>
              <a:t>Le Décret du 20 octobre 1977 quant à lui précise La surveillance des établissements de baignade d'accès payant est garantie pendant les heures d'ouverture au public par des personnes titulaires d'un des diplômes dont les modalités de délivrance sont définies par arrêté du ministre chargé des sports. Ces personnels portent le titre de maître nageur sauveteur.</a:t>
            </a:r>
          </a:p>
          <a:p>
            <a:pPr algn="just" eaLnBrk="0" hangingPunct="0"/>
            <a:endParaRPr lang="fr-FR" sz="2000" b="1" dirty="0">
              <a:latin typeface="Times New Roman" pitchFamily="18" charset="0"/>
              <a:cs typeface="Times New Roman" pitchFamily="18" charset="0"/>
            </a:endParaRPr>
          </a:p>
          <a:p>
            <a:pPr algn="just" eaLnBrk="0" hangingPunct="0"/>
            <a:r>
              <a:rPr lang="fr-FR" sz="2000" b="1" dirty="0">
                <a:latin typeface="Times New Roman" pitchFamily="18" charset="0"/>
                <a:cs typeface="Times New Roman" pitchFamily="18" charset="0"/>
              </a:rPr>
              <a:t> Ces personnels PEUVENT ETRE ASSISTES  de personnes titulaires d'un des diplômes figurant sur une liste arrêtée par le ministre chargé de la sécurité publique. Il s’agit là du BNSSA.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1"/>
          <p:cNvSpPr>
            <a:spLocks noChangeArrowheads="1"/>
          </p:cNvSpPr>
          <p:nvPr/>
        </p:nvSpPr>
        <p:spPr bwMode="auto">
          <a:xfrm>
            <a:off x="0" y="108774"/>
            <a:ext cx="9144000" cy="4524315"/>
          </a:xfrm>
          <a:prstGeom prst="rect">
            <a:avLst/>
          </a:prstGeom>
          <a:solidFill>
            <a:srgbClr val="FFFFFF"/>
          </a:solidFill>
          <a:ln w="9525">
            <a:noFill/>
            <a:miter lim="800000"/>
            <a:headEnd/>
            <a:tailEnd/>
          </a:ln>
        </p:spPr>
        <p:txBody>
          <a:bodyPr anchor="ctr">
            <a:spAutoFit/>
          </a:bodyPr>
          <a:lstStyle/>
          <a:p>
            <a:pPr algn="just" eaLnBrk="0" hangingPunct="0"/>
            <a:r>
              <a:rPr lang="fr-FR" b="1" dirty="0">
                <a:solidFill>
                  <a:srgbClr val="000000"/>
                </a:solidFill>
                <a:latin typeface="Times New Roman" pitchFamily="18" charset="0"/>
                <a:cs typeface="Times New Roman" pitchFamily="18" charset="0"/>
              </a:rPr>
              <a:t>Lors de l'accroissement saisonnier des risques, le préfet peut autoriser par arrêté du personnel titulaire du diplôme mentionné à l'article 2 du présent arrêté à surveiller un établissement de baignade d'accès payant, ,lorsque l'exploitant de l'établissement concerné a préalablement démontré qu'il n'a pu recruter du personnel portant le titre de maître nageur sauveteur.</a:t>
            </a:r>
          </a:p>
          <a:p>
            <a:pPr algn="just" eaLnBrk="0" hangingPunct="0"/>
            <a:endParaRPr lang="fr-FR" b="1" dirty="0">
              <a:latin typeface="Times New Roman" pitchFamily="18" charset="0"/>
              <a:cs typeface="Times New Roman" pitchFamily="18" charset="0"/>
            </a:endParaRPr>
          </a:p>
          <a:p>
            <a:pPr algn="just" eaLnBrk="0" hangingPunct="0"/>
            <a:r>
              <a:rPr lang="fr-FR" b="1" dirty="0">
                <a:solidFill>
                  <a:srgbClr val="000000"/>
                </a:solidFill>
                <a:latin typeface="Times New Roman" pitchFamily="18" charset="0"/>
                <a:cs typeface="Times New Roman" pitchFamily="18" charset="0"/>
              </a:rPr>
              <a:t>Cette autorisation d'exercice dont les conditions de délivrance sont déterminées par arrêté est valable pour une durée limitée (art. 4-1). </a:t>
            </a:r>
            <a:endParaRPr lang="fr-FR" b="1" dirty="0">
              <a:latin typeface="Times New Roman" pitchFamily="18" charset="0"/>
              <a:cs typeface="Times New Roman" pitchFamily="18" charset="0"/>
            </a:endParaRPr>
          </a:p>
          <a:p>
            <a:pPr algn="just" eaLnBrk="0" hangingPunct="0"/>
            <a:r>
              <a:rPr lang="fr-FR" b="1" i="1" dirty="0">
                <a:solidFill>
                  <a:srgbClr val="000000"/>
                </a:solidFill>
                <a:latin typeface="Times New Roman" pitchFamily="18" charset="0"/>
                <a:cs typeface="Times New Roman" pitchFamily="18" charset="0"/>
              </a:rPr>
              <a:t>Il est clair que la règle pour les baignades d’accès payant, c’est l’emploi de Maîtres Nageurs Sauveteurs. </a:t>
            </a:r>
          </a:p>
          <a:p>
            <a:pPr algn="just" eaLnBrk="0" hangingPunct="0"/>
            <a:endParaRPr lang="fr-FR" b="1" dirty="0">
              <a:latin typeface="Times New Roman" pitchFamily="18" charset="0"/>
              <a:cs typeface="Times New Roman" pitchFamily="18" charset="0"/>
            </a:endParaRPr>
          </a:p>
          <a:p>
            <a:pPr algn="just" eaLnBrk="0" hangingPunct="0"/>
            <a:r>
              <a:rPr lang="fr-FR" b="1" dirty="0">
                <a:solidFill>
                  <a:srgbClr val="000000"/>
                </a:solidFill>
                <a:latin typeface="Times New Roman" pitchFamily="18" charset="0"/>
                <a:cs typeface="Times New Roman" pitchFamily="18" charset="0"/>
              </a:rPr>
              <a:t>En dehors des 4 mois d’été de forte demande saisonnière, l’emploi de BNSSA ne PEUT se faire qu’en assistance.</a:t>
            </a:r>
          </a:p>
          <a:p>
            <a:pPr algn="just" eaLnBrk="0" hangingPunct="0"/>
            <a:endParaRPr lang="fr-FR" b="1" dirty="0">
              <a:latin typeface="Times New Roman" pitchFamily="18" charset="0"/>
              <a:cs typeface="Times New Roman" pitchFamily="18" charset="0"/>
            </a:endParaRPr>
          </a:p>
          <a:p>
            <a:pPr algn="just" eaLnBrk="0" hangingPunct="0"/>
            <a:r>
              <a:rPr lang="fr-FR" b="1" dirty="0">
                <a:solidFill>
                  <a:srgbClr val="000000"/>
                </a:solidFill>
                <a:latin typeface="Times New Roman" pitchFamily="18" charset="0"/>
                <a:cs typeface="Times New Roman" pitchFamily="18" charset="0"/>
              </a:rPr>
              <a:t>C’est dire que le MNS dans ce cas de figure  dénommé en droit le </a:t>
            </a:r>
            <a:r>
              <a:rPr lang="fr-FR" b="1" dirty="0">
                <a:solidFill>
                  <a:srgbClr val="2E5A97"/>
                </a:solidFill>
                <a:latin typeface="Times New Roman" pitchFamily="18" charset="0"/>
                <a:cs typeface="Times New Roman" pitchFamily="18" charset="0"/>
              </a:rPr>
              <a:t> « </a:t>
            </a:r>
            <a:r>
              <a:rPr lang="fr-FR" b="1" dirty="0">
                <a:latin typeface="Times New Roman" pitchFamily="18" charset="0"/>
                <a:cs typeface="Times New Roman" pitchFamily="18" charset="0"/>
              </a:rPr>
              <a:t>commettant » , est celui qui fait appel aux services d’un autre, le « préposé » BNSSA, pour accomplir une tâche.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1"/>
          <p:cNvSpPr>
            <a:spLocks noChangeArrowheads="1"/>
          </p:cNvSpPr>
          <p:nvPr/>
        </p:nvSpPr>
        <p:spPr bwMode="auto">
          <a:xfrm>
            <a:off x="0" y="109805"/>
            <a:ext cx="9144000" cy="3785652"/>
          </a:xfrm>
          <a:prstGeom prst="rect">
            <a:avLst/>
          </a:prstGeom>
          <a:noFill/>
          <a:ln w="9525">
            <a:noFill/>
            <a:miter lim="800000"/>
            <a:headEnd/>
            <a:tailEnd/>
          </a:ln>
        </p:spPr>
        <p:txBody>
          <a:bodyPr anchor="ctr">
            <a:spAutoFit/>
          </a:bodyPr>
          <a:lstStyle/>
          <a:p>
            <a:pPr algn="just" eaLnBrk="0" hangingPunct="0"/>
            <a:r>
              <a:rPr lang="fr-FR" sz="2000" b="1" dirty="0">
                <a:latin typeface="Times New Roman" pitchFamily="18" charset="0"/>
                <a:cs typeface="Times New Roman" pitchFamily="18" charset="0"/>
              </a:rPr>
              <a:t>La responsabilité des commettants du fait de leurs préposés est prévue à l’article 1384 alinéa 5 du Code civil qui prévoit que les maîtres et les commettants sont responsables des dommages causés par leurs préposés  dans les fonctions auxquelles ils sont employés.</a:t>
            </a:r>
          </a:p>
          <a:p>
            <a:pPr algn="just" eaLnBrk="0" hangingPunct="0"/>
            <a:r>
              <a:rPr lang="fr-FR" sz="2000" b="1" dirty="0">
                <a:latin typeface="Times New Roman" pitchFamily="18" charset="0"/>
                <a:cs typeface="Times New Roman" pitchFamily="18" charset="0"/>
              </a:rPr>
              <a:t> </a:t>
            </a:r>
          </a:p>
          <a:p>
            <a:pPr algn="just" eaLnBrk="0" hangingPunct="0"/>
            <a:r>
              <a:rPr lang="fr-FR" sz="2000" b="1" dirty="0">
                <a:latin typeface="Times New Roman" pitchFamily="18" charset="0"/>
                <a:cs typeface="Times New Roman" pitchFamily="18" charset="0"/>
              </a:rPr>
              <a:t>C’est une responsabilité de plein droit qui pèse sur les maîtres et commettants. Ils sont donc responsables des dommages causés par leurs préposés même en l’absence de faute de leur part.</a:t>
            </a:r>
          </a:p>
          <a:p>
            <a:pPr algn="just" eaLnBrk="0" hangingPunct="0"/>
            <a:r>
              <a:rPr lang="fr-FR" sz="2000" b="1" dirty="0">
                <a:latin typeface="Times New Roman" pitchFamily="18" charset="0"/>
                <a:cs typeface="Times New Roman" pitchFamily="18" charset="0"/>
              </a:rPr>
              <a:t> </a:t>
            </a:r>
          </a:p>
          <a:p>
            <a:pPr algn="just" eaLnBrk="0" hangingPunct="0"/>
            <a:r>
              <a:rPr lang="fr-FR" sz="2000" b="1" dirty="0">
                <a:latin typeface="Times New Roman" pitchFamily="18" charset="0"/>
                <a:cs typeface="Times New Roman" pitchFamily="18" charset="0"/>
              </a:rPr>
              <a:t>Cette responsabilité se justifie par le lien de subordination qui unit le préposé au commettant qui l’a choisi pour exercer une activité pour son compte et à l’occasion de laquelle est survenu le dommage.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1"/>
          <p:cNvSpPr>
            <a:spLocks noChangeArrowheads="1"/>
          </p:cNvSpPr>
          <p:nvPr/>
        </p:nvSpPr>
        <p:spPr bwMode="auto">
          <a:xfrm>
            <a:off x="0" y="0"/>
            <a:ext cx="9144000" cy="4801314"/>
          </a:xfrm>
          <a:prstGeom prst="rect">
            <a:avLst/>
          </a:prstGeom>
          <a:noFill/>
          <a:ln w="9525">
            <a:noFill/>
            <a:miter lim="800000"/>
            <a:headEnd/>
            <a:tailEnd/>
          </a:ln>
        </p:spPr>
        <p:txBody>
          <a:bodyPr anchor="ctr">
            <a:spAutoFit/>
          </a:bodyPr>
          <a:lstStyle/>
          <a:p>
            <a:pPr algn="just" eaLnBrk="0" hangingPunct="0"/>
            <a:r>
              <a:rPr lang="fr-FR" dirty="0">
                <a:latin typeface="Times New Roman" pitchFamily="18" charset="0"/>
                <a:cs typeface="Times New Roman" pitchFamily="18" charset="0"/>
              </a:rPr>
              <a:t> </a:t>
            </a:r>
            <a:r>
              <a:rPr lang="fr-FR" b="1" u="sng" dirty="0" smtClean="0">
                <a:latin typeface="Times New Roman" pitchFamily="18" charset="0"/>
                <a:cs typeface="Times New Roman" pitchFamily="18" charset="0"/>
              </a:rPr>
              <a:t>Les</a:t>
            </a:r>
            <a:r>
              <a:rPr lang="fr-FR" b="1" u="sng" dirty="0">
                <a:latin typeface="Times New Roman" pitchFamily="18" charset="0"/>
                <a:cs typeface="Times New Roman" pitchFamily="18" charset="0"/>
              </a:rPr>
              <a:t> conditions de mise en œuvre de la responsabilité :</a:t>
            </a:r>
            <a:endParaRPr lang="fr-FR" b="1" dirty="0">
              <a:latin typeface="Times New Roman" pitchFamily="18" charset="0"/>
              <a:cs typeface="Times New Roman" pitchFamily="18" charset="0"/>
            </a:endParaRPr>
          </a:p>
          <a:p>
            <a:pPr algn="just" eaLnBrk="0" hangingPunct="0"/>
            <a:r>
              <a:rPr lang="fr-FR" b="1" i="1" dirty="0">
                <a:latin typeface="Times New Roman" pitchFamily="18" charset="0"/>
                <a:cs typeface="Times New Roman" pitchFamily="18" charset="0"/>
              </a:rPr>
              <a:t>L’existence d’un lien de subordination entre le préposé et le</a:t>
            </a:r>
            <a:r>
              <a:rPr lang="fr-FR" b="1" dirty="0">
                <a:latin typeface="Times New Roman" pitchFamily="18" charset="0"/>
                <a:cs typeface="Times New Roman" pitchFamily="18" charset="0"/>
              </a:rPr>
              <a:t> </a:t>
            </a:r>
            <a:r>
              <a:rPr lang="fr-FR" b="1" i="1" dirty="0">
                <a:latin typeface="Times New Roman" pitchFamily="18" charset="0"/>
                <a:cs typeface="Times New Roman" pitchFamily="18" charset="0"/>
              </a:rPr>
              <a:t>commettant</a:t>
            </a:r>
            <a:endParaRPr lang="fr-FR" b="1" dirty="0">
              <a:latin typeface="Times New Roman" pitchFamily="18" charset="0"/>
              <a:cs typeface="Times New Roman" pitchFamily="18" charset="0"/>
            </a:endParaRPr>
          </a:p>
          <a:p>
            <a:pPr algn="just" eaLnBrk="0" hangingPunct="0"/>
            <a:r>
              <a:rPr lang="fr-FR" b="1" dirty="0">
                <a:latin typeface="Times New Roman" pitchFamily="18" charset="0"/>
                <a:cs typeface="Times New Roman" pitchFamily="18" charset="0"/>
              </a:rPr>
              <a:t> </a:t>
            </a:r>
          </a:p>
          <a:p>
            <a:pPr algn="just" eaLnBrk="0" hangingPunct="0"/>
            <a:r>
              <a:rPr lang="fr-FR" b="1" dirty="0">
                <a:latin typeface="Times New Roman" pitchFamily="18" charset="0"/>
                <a:cs typeface="Times New Roman" pitchFamily="18" charset="0"/>
              </a:rPr>
              <a:t>Le commettant est un individu qui fait appel aux services d’un autre, le préposé, pour accomplir une tâche.</a:t>
            </a:r>
          </a:p>
          <a:p>
            <a:pPr algn="just" eaLnBrk="0" hangingPunct="0"/>
            <a:r>
              <a:rPr lang="fr-FR" b="1" dirty="0">
                <a:latin typeface="Times New Roman" pitchFamily="18" charset="0"/>
                <a:cs typeface="Times New Roman" pitchFamily="18" charset="0"/>
              </a:rPr>
              <a:t>La relation entre le préposé et le commettant se caractérise par un lien de subordination en ce que le préposé exerce son activité sous la direction et le contrôle du commettant.</a:t>
            </a:r>
          </a:p>
          <a:p>
            <a:pPr algn="just" eaLnBrk="0" hangingPunct="0"/>
            <a:r>
              <a:rPr lang="fr-FR" b="1" dirty="0">
                <a:latin typeface="Times New Roman" pitchFamily="18" charset="0"/>
                <a:cs typeface="Times New Roman" pitchFamily="18" charset="0"/>
              </a:rPr>
              <a:t>En effet, le préposé agit pour le compte du commettant. Ce dernier doit donc donner des ordres, instructions au préposé pour l’accomplissement de sa mission et vérifier qu’il s’exécute correctement.</a:t>
            </a:r>
          </a:p>
          <a:p>
            <a:pPr algn="just" eaLnBrk="0" hangingPunct="0"/>
            <a:r>
              <a:rPr lang="fr-FR" b="1" dirty="0">
                <a:latin typeface="Times New Roman" pitchFamily="18" charset="0"/>
                <a:cs typeface="Times New Roman" pitchFamily="18" charset="0"/>
              </a:rPr>
              <a:t> </a:t>
            </a:r>
          </a:p>
          <a:p>
            <a:pPr algn="just" eaLnBrk="0" hangingPunct="0"/>
            <a:r>
              <a:rPr lang="fr-FR" b="1" dirty="0">
                <a:latin typeface="Times New Roman" pitchFamily="18" charset="0"/>
                <a:cs typeface="Times New Roman" pitchFamily="18" charset="0"/>
              </a:rPr>
              <a:t>L’existence d’un contrat n’est pas nécessaire à la caractérisation d’un lien de subordination entre le préposé et le commettant. Il suffit que le préposé soit sous la dépendance du commettant qui l’emploie.</a:t>
            </a:r>
          </a:p>
          <a:p>
            <a:pPr algn="just" eaLnBrk="0" hangingPunct="0"/>
            <a:r>
              <a:rPr lang="fr-FR" b="1" dirty="0">
                <a:latin typeface="Times New Roman" pitchFamily="18" charset="0"/>
                <a:cs typeface="Times New Roman" pitchFamily="18" charset="0"/>
              </a:rPr>
              <a:t>De même, peu importe que le préposé perçoive une rémunération et qu’il exerce ses fonctions à titre permanent ou temporaire.</a:t>
            </a:r>
          </a:p>
          <a:p>
            <a:pPr algn="just" eaLnBrk="0" hangingPunct="0"/>
            <a:endParaRPr lang="fr-FR" dirty="0">
              <a:latin typeface="Times New Roman" pitchFamily="18" charset="0"/>
              <a:cs typeface="Times New Roman"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1"/>
          <p:cNvSpPr>
            <a:spLocks noChangeArrowheads="1"/>
          </p:cNvSpPr>
          <p:nvPr/>
        </p:nvSpPr>
        <p:spPr bwMode="auto">
          <a:xfrm>
            <a:off x="0" y="151487"/>
            <a:ext cx="9144000" cy="4062651"/>
          </a:xfrm>
          <a:prstGeom prst="rect">
            <a:avLst/>
          </a:prstGeom>
          <a:noFill/>
          <a:ln w="9525">
            <a:noFill/>
            <a:miter lim="800000"/>
            <a:headEnd/>
            <a:tailEnd/>
          </a:ln>
        </p:spPr>
        <p:txBody>
          <a:bodyPr anchor="ctr">
            <a:spAutoFit/>
          </a:bodyPr>
          <a:lstStyle/>
          <a:p>
            <a:pPr algn="just" eaLnBrk="0" hangingPunct="0"/>
            <a:r>
              <a:rPr lang="fr-FR" sz="1600" b="1" dirty="0">
                <a:latin typeface="Times New Roman" pitchFamily="18" charset="0"/>
                <a:cs typeface="Times New Roman" pitchFamily="18" charset="0"/>
              </a:rPr>
              <a:t>Beaucoup de collègues MNS ne connaissent pas ce principe juridique, qui engage sérieusement leur responsabilité en cas d’accident et de noyade. Nous avons même eu à traiter des situations où un seul MNS se trouvait assisté par 3 BNSSA dans une piscine,  qui comportait plusieurs bassins.  Imaginez dans quelle difficulté juridique ce collègue se trouverait en cas d’accident…</a:t>
            </a:r>
          </a:p>
          <a:p>
            <a:pPr algn="just" eaLnBrk="0" hangingPunct="0"/>
            <a:r>
              <a:rPr lang="fr-FR" sz="1600" b="1" dirty="0">
                <a:latin typeface="Times New Roman" pitchFamily="18" charset="0"/>
                <a:cs typeface="Times New Roman" pitchFamily="18" charset="0"/>
              </a:rPr>
              <a:t>Il faut donc revenir au principe de devoir de surveillance par des MNS, et ne pas rester dans le possible de l’assistance, il en va de la sécurité des usagers et de la qualité de l’encadrement du public. Le MNS ne peut être un  « porteur de chapeau » en cas d’accident, au regard des règles de droit exposées plus haut.</a:t>
            </a:r>
          </a:p>
          <a:p>
            <a:pPr algn="just" eaLnBrk="0" hangingPunct="0"/>
            <a:r>
              <a:rPr lang="fr-FR" sz="1600" b="1" dirty="0">
                <a:latin typeface="Times New Roman" pitchFamily="18" charset="0"/>
                <a:cs typeface="Times New Roman" pitchFamily="18" charset="0"/>
              </a:rPr>
              <a:t>Rappelons que le BNSSA est un brevet de secouriste, non inscrit au R.N.C.P. (Répertoire National des Certifications Professionnelles). </a:t>
            </a:r>
          </a:p>
          <a:p>
            <a:pPr algn="just" eaLnBrk="0" hangingPunct="0"/>
            <a:r>
              <a:rPr lang="fr-FR" sz="1600" b="1" dirty="0">
                <a:latin typeface="Times New Roman" pitchFamily="18" charset="0"/>
                <a:cs typeface="Times New Roman" pitchFamily="18" charset="0"/>
              </a:rPr>
              <a:t>C’est pourquoi le SNPMNS propose de mettre les BNSSA qui veulent se professionnaliser  en formation pour obtenir le BPJEPS AAN et devenir MNS.  Ainsi le devoir d’application de la loi sera respecté dans l’esprit et dans la lettre. Par ailleurs, après formation les BNSSA deviendront de véritables professionnels porteurs du titre de MNS et responsables comme il se DOIT dans le cadre d’une surveillance à plusieurs.</a:t>
            </a:r>
          </a:p>
          <a:p>
            <a:pPr eaLnBrk="0" hangingPunct="0"/>
            <a:endParaRPr lang="fr-FR"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1"/>
          <p:cNvSpPr>
            <a:spLocks noChangeArrowheads="1"/>
          </p:cNvSpPr>
          <p:nvPr/>
        </p:nvSpPr>
        <p:spPr bwMode="auto">
          <a:xfrm>
            <a:off x="0" y="247650"/>
            <a:ext cx="9144000" cy="3786188"/>
          </a:xfrm>
          <a:prstGeom prst="rect">
            <a:avLst/>
          </a:prstGeom>
          <a:noFill/>
          <a:ln w="9525">
            <a:noFill/>
            <a:miter lim="800000"/>
            <a:headEnd/>
            <a:tailEnd/>
          </a:ln>
        </p:spPr>
        <p:txBody>
          <a:bodyPr anchor="ctr">
            <a:spAutoFit/>
          </a:bodyPr>
          <a:lstStyle/>
          <a:p>
            <a:pPr algn="just" eaLnBrk="0" hangingPunct="0"/>
            <a:r>
              <a:rPr lang="fr-FR" sz="1600" b="1" dirty="0">
                <a:solidFill>
                  <a:srgbClr val="000000"/>
                </a:solidFill>
                <a:latin typeface="Times New Roman" pitchFamily="18" charset="0"/>
                <a:cs typeface="Times New Roman" pitchFamily="18" charset="0"/>
              </a:rPr>
              <a:t>Dans cette optique, se pose aussi le problème de remplacements soit ponctuels, soit annuel sur les weekends par exemple de BNSSA en lieu et place de MNS.</a:t>
            </a:r>
          </a:p>
          <a:p>
            <a:pPr algn="just" eaLnBrk="0" hangingPunct="0"/>
            <a:r>
              <a:rPr lang="fr-FR" sz="1600" b="1" dirty="0">
                <a:solidFill>
                  <a:srgbClr val="000000"/>
                </a:solidFill>
                <a:latin typeface="Times New Roman" pitchFamily="18" charset="0"/>
                <a:cs typeface="Times New Roman" pitchFamily="18" charset="0"/>
              </a:rPr>
              <a:t> Le fait de proposer d’effectuer des remplacements  à des niveaux de salaires au plus bas pour des MNS permet à certaines collectivités de « détourner » l’esprit de la loi vis-à-vis des services des préfectures en indiquant qu’ils n’ont pas eu de candidatures et donc se trouvent en « position légale » pour recruter des BNSSA.</a:t>
            </a:r>
            <a:endParaRPr lang="fr-FR" sz="1600" b="1" dirty="0">
              <a:latin typeface="Times New Roman" pitchFamily="18" charset="0"/>
              <a:cs typeface="Times New Roman" pitchFamily="18" charset="0"/>
            </a:endParaRPr>
          </a:p>
          <a:p>
            <a:pPr algn="just" eaLnBrk="0" hangingPunct="0"/>
            <a:r>
              <a:rPr lang="fr-FR" sz="1600" b="1" dirty="0">
                <a:solidFill>
                  <a:srgbClr val="000000"/>
                </a:solidFill>
                <a:latin typeface="Times New Roman" pitchFamily="18" charset="0"/>
                <a:cs typeface="Times New Roman" pitchFamily="18" charset="0"/>
              </a:rPr>
              <a:t>Une solution simple permettrait d’éviter ce genre de dérives de plus en plus constatées :</a:t>
            </a:r>
          </a:p>
          <a:p>
            <a:pPr algn="just" eaLnBrk="0" hangingPunct="0"/>
            <a:r>
              <a:rPr lang="fr-FR" sz="1600" b="1" dirty="0">
                <a:solidFill>
                  <a:srgbClr val="000000"/>
                </a:solidFill>
                <a:latin typeface="Times New Roman" pitchFamily="18" charset="0"/>
                <a:cs typeface="Times New Roman" pitchFamily="18" charset="0"/>
              </a:rPr>
              <a:t>- Instaurez un salaire obligatoire 1 fois et demi ou 2 fois  supérieur à celui du personnel MNS de l’établissement le plus bas pour l’embauche d’un BNSSA ! Cela motiverait l’employeur à recruter des MNS avec tout l’intérêt que cela représente pour la structure (animation, enseignement, sécurité, </a:t>
            </a:r>
            <a:r>
              <a:rPr lang="fr-FR" sz="1600" b="1" dirty="0" err="1">
                <a:solidFill>
                  <a:srgbClr val="000000"/>
                </a:solidFill>
                <a:latin typeface="Times New Roman" pitchFamily="18" charset="0"/>
                <a:cs typeface="Times New Roman" pitchFamily="18" charset="0"/>
              </a:rPr>
              <a:t>etc</a:t>
            </a:r>
            <a:r>
              <a:rPr lang="fr-FR" sz="1600" b="1" dirty="0">
                <a:solidFill>
                  <a:srgbClr val="000000"/>
                </a:solidFill>
                <a:latin typeface="Times New Roman" pitchFamily="18" charset="0"/>
                <a:cs typeface="Times New Roman" pitchFamily="18" charset="0"/>
              </a:rPr>
              <a:t>…)</a:t>
            </a:r>
            <a:endParaRPr lang="fr-FR" sz="1600" b="1" dirty="0">
              <a:latin typeface="Times New Roman" pitchFamily="18" charset="0"/>
              <a:cs typeface="Times New Roman" pitchFamily="18" charset="0"/>
            </a:endParaRPr>
          </a:p>
          <a:p>
            <a:pPr algn="just" eaLnBrk="0" hangingPunct="0"/>
            <a:r>
              <a:rPr lang="fr-FR" sz="1600" b="1" dirty="0">
                <a:solidFill>
                  <a:srgbClr val="000000"/>
                </a:solidFill>
                <a:latin typeface="Times New Roman" pitchFamily="18" charset="0"/>
                <a:cs typeface="Times New Roman" pitchFamily="18" charset="0"/>
              </a:rPr>
              <a:t>Les compétences polyvalentes des MNS (sécurité, sauvetage, enseignement, entrainement, animation, technique) font qu’ils sont les seuls garants d’une sécurité maximum.</a:t>
            </a:r>
          </a:p>
          <a:p>
            <a:pPr algn="just" eaLnBrk="0" hangingPunct="0"/>
            <a:r>
              <a:rPr lang="fr-FR" sz="1600" b="1" dirty="0">
                <a:latin typeface="Times New Roman" pitchFamily="18" charset="0"/>
                <a:cs typeface="Times New Roman" pitchFamily="18" charset="0"/>
              </a:rPr>
              <a:t> L'aspect pression provient aussi du fait  que les budgets en restrictions des villes mettent parfois le Chef de Bassin en difficultés sur sa demande de moyens.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
          <p:cNvSpPr>
            <a:spLocks noChangeArrowheads="1"/>
          </p:cNvSpPr>
          <p:nvPr/>
        </p:nvSpPr>
        <p:spPr bwMode="auto">
          <a:xfrm>
            <a:off x="0" y="84505"/>
            <a:ext cx="9144000" cy="4093428"/>
          </a:xfrm>
          <a:prstGeom prst="rect">
            <a:avLst/>
          </a:prstGeom>
          <a:noFill/>
          <a:ln w="9525">
            <a:noFill/>
            <a:miter lim="800000"/>
            <a:headEnd/>
            <a:tailEnd/>
          </a:ln>
        </p:spPr>
        <p:txBody>
          <a:bodyPr anchor="ctr">
            <a:spAutoFit/>
          </a:bodyPr>
          <a:lstStyle/>
          <a:p>
            <a:pPr algn="just" eaLnBrk="0" hangingPunct="0"/>
            <a:r>
              <a:rPr lang="fr-FR" sz="2000" b="1" dirty="0">
                <a:solidFill>
                  <a:srgbClr val="000000"/>
                </a:solidFill>
                <a:latin typeface="Times New Roman" pitchFamily="18" charset="0"/>
                <a:cs typeface="Times New Roman" pitchFamily="18" charset="0"/>
              </a:rPr>
              <a:t>Un chef de bassin se doit de faire comprendre à sa hiérarchie l’intérêt d’avoir du personnel titulaire du titre de Maitre Nageur Sauveteur en Centre Nautique pour assurer la sécurité, pour dispenser des cours de natation (travail préventif de la noyade).</a:t>
            </a:r>
          </a:p>
          <a:p>
            <a:pPr algn="just" eaLnBrk="0" hangingPunct="0"/>
            <a:endParaRPr lang="fr-FR" sz="2000" b="1" dirty="0">
              <a:latin typeface="Times New Roman" pitchFamily="18" charset="0"/>
              <a:cs typeface="Times New Roman" pitchFamily="18" charset="0"/>
            </a:endParaRPr>
          </a:p>
          <a:p>
            <a:pPr algn="just" eaLnBrk="0" hangingPunct="0"/>
            <a:r>
              <a:rPr lang="fr-FR" sz="2000" b="1" dirty="0">
                <a:solidFill>
                  <a:srgbClr val="000000"/>
                </a:solidFill>
                <a:latin typeface="Times New Roman" pitchFamily="18" charset="0"/>
                <a:cs typeface="Times New Roman" pitchFamily="18" charset="0"/>
              </a:rPr>
              <a:t>Il doit pouvoir se référer à son équipe afin que les procédures mises en place dans la chaine des secours soient rigoureusement respectés, il est de son autorité de vérifier en permanence si chacun est formé et opérationnel, que le service est fonctionnel! </a:t>
            </a:r>
            <a:endParaRPr lang="fr-FR" sz="2000" b="1" dirty="0">
              <a:latin typeface="Times New Roman" pitchFamily="18" charset="0"/>
              <a:cs typeface="Times New Roman" pitchFamily="18" charset="0"/>
            </a:endParaRPr>
          </a:p>
          <a:p>
            <a:pPr algn="just" eaLnBrk="0" hangingPunct="0"/>
            <a:r>
              <a:rPr lang="fr-FR" sz="2000" b="1" dirty="0">
                <a:solidFill>
                  <a:srgbClr val="000000"/>
                </a:solidFill>
                <a:latin typeface="Times New Roman" pitchFamily="18" charset="0"/>
                <a:cs typeface="Times New Roman" pitchFamily="18" charset="0"/>
              </a:rPr>
              <a:t>C’est d’ailleurs l’une des raisons qui fait que l’on demande une disponibilité importante au chef de bassin car il peut être amené à renforcer son équipe !</a:t>
            </a:r>
            <a:endParaRPr lang="fr-FR" sz="2000" b="1" dirty="0">
              <a:latin typeface="Times New Roman" pitchFamily="18" charset="0"/>
              <a:cs typeface="Times New Roman" pitchFamily="18" charset="0"/>
            </a:endParaRPr>
          </a:p>
          <a:p>
            <a:pPr algn="just" eaLnBrk="0" hangingPunct="0"/>
            <a:r>
              <a:rPr lang="fr-FR" sz="2000" b="1" dirty="0">
                <a:solidFill>
                  <a:srgbClr val="000000"/>
                </a:solidFill>
                <a:latin typeface="Times New Roman" pitchFamily="18" charset="0"/>
                <a:cs typeface="Times New Roman" pitchFamily="18" charset="0"/>
              </a:rPr>
              <a:t>C’est un travail d’équipe que de sauver les gens, et il faut anticiper l’intervention afin justement d’être efficace et de sauver des vies !</a:t>
            </a:r>
            <a:endParaRPr lang="fr-FR" sz="2000" b="1" dirty="0">
              <a:latin typeface="Times New Roman" pitchFamily="18" charset="0"/>
              <a:cs typeface="Times New Roman" pitchFamily="18"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1"/>
          <p:cNvSpPr>
            <a:spLocks noChangeArrowheads="1"/>
          </p:cNvSpPr>
          <p:nvPr/>
        </p:nvSpPr>
        <p:spPr bwMode="auto">
          <a:xfrm>
            <a:off x="0" y="188640"/>
            <a:ext cx="9144000" cy="3785652"/>
          </a:xfrm>
          <a:prstGeom prst="rect">
            <a:avLst/>
          </a:prstGeom>
          <a:noFill/>
          <a:ln w="9525">
            <a:noFill/>
            <a:miter lim="800000"/>
            <a:headEnd/>
            <a:tailEnd/>
          </a:ln>
        </p:spPr>
        <p:txBody>
          <a:bodyPr anchor="ctr">
            <a:spAutoFit/>
          </a:bodyPr>
          <a:lstStyle/>
          <a:p>
            <a:pPr algn="just" eaLnBrk="0" hangingPunct="0"/>
            <a:r>
              <a:rPr lang="fr-FR" sz="1600" b="1" dirty="0">
                <a:solidFill>
                  <a:srgbClr val="000000"/>
                </a:solidFill>
                <a:latin typeface="Times New Roman" pitchFamily="18" charset="0"/>
                <a:cs typeface="Times New Roman" pitchFamily="18" charset="0"/>
              </a:rPr>
              <a:t>-N’a pas été abordé le problème de l’intervention des MNS en milieu scolaire, qui, lorsque dans l’établissement, voient des enseignants, des parents intervenir dans les séances sans le support d’un professionnel détenteur du titre de MNS, ne favorise pas le travail en amont préventif de gestion des risques de noyade !</a:t>
            </a:r>
            <a:endParaRPr lang="fr-FR" sz="1600" b="1" dirty="0">
              <a:latin typeface="Times New Roman" pitchFamily="18" charset="0"/>
              <a:cs typeface="Times New Roman" pitchFamily="18" charset="0"/>
            </a:endParaRPr>
          </a:p>
          <a:p>
            <a:pPr algn="just" eaLnBrk="0" hangingPunct="0"/>
            <a:r>
              <a:rPr lang="fr-FR" sz="1600" b="1" dirty="0">
                <a:solidFill>
                  <a:srgbClr val="000000"/>
                </a:solidFill>
                <a:latin typeface="Times New Roman" pitchFamily="18" charset="0"/>
                <a:cs typeface="Times New Roman" pitchFamily="18" charset="0"/>
              </a:rPr>
              <a:t>Il est du ressort du chef de bassin de faire valoir d’une part à sa direction, à ses élus, d’autres parts à l’éducation nationale du bien fondé d’associer les MNS au projet pédagogique des écoles, et surtout de leurs permettre d’intervenir pédagogiquement en association avec les enseignants ! En réalité, sur le terrain, malgré les textes, qui précisent le rôle moteur et central de l’enseignant dans la gestion des séances, de fait, de part ses qualifications, ce sont les MNS qui « assument » les projets, qui « gèrent « les séances avec la bénédiction des enseignants. </a:t>
            </a:r>
            <a:endParaRPr lang="fr-FR" sz="1600" b="1" dirty="0">
              <a:latin typeface="Times New Roman" pitchFamily="18" charset="0"/>
              <a:cs typeface="Times New Roman" pitchFamily="18" charset="0"/>
            </a:endParaRPr>
          </a:p>
          <a:p>
            <a:pPr algn="just" eaLnBrk="0" hangingPunct="0"/>
            <a:r>
              <a:rPr lang="fr-FR" sz="1600" b="1" dirty="0">
                <a:solidFill>
                  <a:srgbClr val="000000"/>
                </a:solidFill>
                <a:latin typeface="Times New Roman" pitchFamily="18" charset="0"/>
                <a:cs typeface="Times New Roman" pitchFamily="18" charset="0"/>
              </a:rPr>
              <a:t>Que d’hypocrisie de la part de l’éducation nationale </a:t>
            </a:r>
            <a:r>
              <a:rPr lang="fr-FR" sz="1600" b="1" dirty="0" smtClean="0">
                <a:solidFill>
                  <a:srgbClr val="000000"/>
                </a:solidFill>
                <a:latin typeface="Times New Roman" pitchFamily="18" charset="0"/>
                <a:cs typeface="Times New Roman" pitchFamily="18" charset="0"/>
              </a:rPr>
              <a:t>!                                                                       </a:t>
            </a:r>
            <a:r>
              <a:rPr lang="fr-FR" sz="1600" b="1" dirty="0">
                <a:solidFill>
                  <a:srgbClr val="000000"/>
                </a:solidFill>
                <a:latin typeface="Times New Roman" pitchFamily="18" charset="0"/>
                <a:cs typeface="Times New Roman" pitchFamily="18" charset="0"/>
              </a:rPr>
              <a:t>N’y a-t-il pas matière à associer les professionnels  dans les débats qui visent à essayer de créer les conditions optimum du champ d’intervention de l’éducation nationale dans le domaine de la natation afin d’éviter d’avoir un ministre qui rapporta en son temps ce constat alarmant mais réel : « 1 enfant sur 2 ne sais pas nager en entrant en 6éme ! »Dixit Mr Bernard Laporte, ministre des sport.</a:t>
            </a:r>
            <a:endParaRPr lang="fr-FR" sz="1600" b="1" dirty="0">
              <a:latin typeface="Times New Roman" pitchFamily="18" charset="0"/>
              <a:cs typeface="Times New Roman" pitchFamily="18"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
          <p:cNvSpPr>
            <a:spLocks noChangeArrowheads="1"/>
          </p:cNvSpPr>
          <p:nvPr/>
        </p:nvSpPr>
        <p:spPr bwMode="auto">
          <a:xfrm>
            <a:off x="0" y="260648"/>
            <a:ext cx="9144000" cy="3293209"/>
          </a:xfrm>
          <a:prstGeom prst="rect">
            <a:avLst/>
          </a:prstGeom>
          <a:noFill/>
          <a:ln w="9525">
            <a:noFill/>
            <a:miter lim="800000"/>
            <a:headEnd/>
            <a:tailEnd/>
          </a:ln>
        </p:spPr>
        <p:txBody>
          <a:bodyPr anchor="ctr">
            <a:spAutoFit/>
          </a:bodyPr>
          <a:lstStyle/>
          <a:p>
            <a:pPr algn="just" eaLnBrk="0" hangingPunct="0"/>
            <a:r>
              <a:rPr lang="fr-FR" sz="1600" b="1" dirty="0">
                <a:solidFill>
                  <a:srgbClr val="000000"/>
                </a:solidFill>
                <a:latin typeface="Times New Roman" pitchFamily="18" charset="0"/>
                <a:cs typeface="Times New Roman" pitchFamily="18" charset="0"/>
              </a:rPr>
              <a:t>C’est une des clefs prioritaires afin d’agir en amont pour réduire le risque de noyade en France. Le chef de bassin, à son niveau, se doit d’intégrer cette notion fondamentale et doit agir en ce sens au niveau local !</a:t>
            </a:r>
          </a:p>
          <a:p>
            <a:pPr algn="just" eaLnBrk="0" hangingPunct="0"/>
            <a:r>
              <a:rPr lang="fr-FR" sz="1600" b="1" dirty="0">
                <a:solidFill>
                  <a:srgbClr val="000000"/>
                </a:solidFill>
                <a:latin typeface="Times New Roman" pitchFamily="18" charset="0"/>
                <a:cs typeface="Times New Roman" pitchFamily="18" charset="0"/>
              </a:rPr>
              <a:t>-Enfin, le </a:t>
            </a:r>
            <a:r>
              <a:rPr lang="fr-FR" sz="1600" b="1" dirty="0">
                <a:latin typeface="Times New Roman" pitchFamily="18" charset="0"/>
                <a:cs typeface="Times New Roman" pitchFamily="18" charset="0"/>
              </a:rPr>
              <a:t>rôle du chef de bassin dans le » secteur  privé « souvent en DSP et qui n‘entre pas dans le champ d’action de la fonction publique territorial mériterai d’être pris en compte. Cela afin de mettre en exergue les pressions que le chef de bassin peut subir lorsque l'on lui impose des BNSSA à la place de MNS (en raison de la masse salariale) . Rappelons au passage que les entreprises du secteur stricto privé (donc dans le champ du commerce pure) et ne conduisant pas des missions de service publique, ont une fâcheuse tendance à vouloir s'exonérer du champ réglementaire qui réglemente la sécurité des lieux de baignades d'accès payant , voir  aussi l'enseignement de la natation dans ces établissements, nous avons syndicalement du intervenir,  ainsi que les inspecteurs DDCS pour revenir à l'application du cadre légal des conditions à la fois de surveillance et d'enseignement ou d'animation des activités proposées aux "clients" (nous sommes là dans le commerce)!</a:t>
            </a:r>
            <a:r>
              <a:rPr lang="fr-FR" sz="1600" b="1" dirty="0"/>
              <a:t> </a:t>
            </a:r>
            <a:r>
              <a:rPr lang="fr-FR" sz="1600" b="1" dirty="0">
                <a:solidFill>
                  <a:srgbClr val="000000"/>
                </a:solidFill>
              </a:rPr>
              <a:t>                             </a:t>
            </a:r>
            <a:endParaRPr lang="fr-FR" sz="1600"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8"/>
          <p:cNvSpPr txBox="1">
            <a:spLocks noChangeArrowheads="1"/>
          </p:cNvSpPr>
          <p:nvPr/>
        </p:nvSpPr>
        <p:spPr bwMode="auto">
          <a:xfrm>
            <a:off x="900113" y="620713"/>
            <a:ext cx="7704137" cy="4319587"/>
          </a:xfrm>
          <a:prstGeom prst="rect">
            <a:avLst/>
          </a:prstGeom>
          <a:noFill/>
          <a:ln w="9525">
            <a:noFill/>
            <a:miter lim="800000"/>
            <a:headEnd/>
            <a:tailEnd/>
          </a:ln>
        </p:spPr>
        <p:txBody>
          <a:bodyPr lIns="180000" tIns="180000" rIns="180000" bIns="180000"/>
          <a:lstStyle/>
          <a:p>
            <a:pPr algn="just"/>
            <a:endParaRPr lang="fr-FR" sz="2000" b="1">
              <a:solidFill>
                <a:srgbClr val="4686E2"/>
              </a:solidFill>
              <a:latin typeface="Verdana" pitchFamily="34" charset="0"/>
            </a:endParaRPr>
          </a:p>
        </p:txBody>
      </p:sp>
      <p:sp>
        <p:nvSpPr>
          <p:cNvPr id="3075" name="Text Box 8"/>
          <p:cNvSpPr txBox="1">
            <a:spLocks noChangeArrowheads="1"/>
          </p:cNvSpPr>
          <p:nvPr/>
        </p:nvSpPr>
        <p:spPr bwMode="auto">
          <a:xfrm>
            <a:off x="1052513" y="773113"/>
            <a:ext cx="7704137" cy="4319587"/>
          </a:xfrm>
          <a:prstGeom prst="rect">
            <a:avLst/>
          </a:prstGeom>
          <a:noFill/>
          <a:ln w="9525">
            <a:noFill/>
            <a:miter lim="800000"/>
            <a:headEnd/>
            <a:tailEnd/>
          </a:ln>
        </p:spPr>
        <p:txBody>
          <a:bodyPr lIns="180000" tIns="180000" rIns="180000" bIns="180000"/>
          <a:lstStyle/>
          <a:p>
            <a:pPr algn="just"/>
            <a:endParaRPr lang="fr-FR" sz="2000" b="1">
              <a:solidFill>
                <a:srgbClr val="4686E2"/>
              </a:solidFill>
              <a:latin typeface="Verdana" pitchFamily="34" charset="0"/>
            </a:endParaRPr>
          </a:p>
        </p:txBody>
      </p:sp>
      <p:sp>
        <p:nvSpPr>
          <p:cNvPr id="3076" name="Text Box 8"/>
          <p:cNvSpPr txBox="1">
            <a:spLocks noChangeArrowheads="1"/>
          </p:cNvSpPr>
          <p:nvPr/>
        </p:nvSpPr>
        <p:spPr bwMode="auto">
          <a:xfrm>
            <a:off x="1204913" y="925513"/>
            <a:ext cx="7704137" cy="4319587"/>
          </a:xfrm>
          <a:prstGeom prst="rect">
            <a:avLst/>
          </a:prstGeom>
          <a:noFill/>
          <a:ln w="9525">
            <a:noFill/>
            <a:miter lim="800000"/>
            <a:headEnd/>
            <a:tailEnd/>
          </a:ln>
        </p:spPr>
        <p:txBody>
          <a:bodyPr lIns="180000" tIns="180000" rIns="180000" bIns="180000"/>
          <a:lstStyle/>
          <a:p>
            <a:pPr algn="just"/>
            <a:endParaRPr lang="fr-FR" sz="2000" b="1">
              <a:solidFill>
                <a:srgbClr val="4686E2"/>
              </a:solidFill>
              <a:latin typeface="Verdana" pitchFamily="34" charset="0"/>
            </a:endParaRPr>
          </a:p>
        </p:txBody>
      </p:sp>
      <p:sp>
        <p:nvSpPr>
          <p:cNvPr id="3077" name="Rectangle 7"/>
          <p:cNvSpPr>
            <a:spLocks noChangeArrowheads="1"/>
          </p:cNvSpPr>
          <p:nvPr/>
        </p:nvSpPr>
        <p:spPr bwMode="auto">
          <a:xfrm>
            <a:off x="0" y="3879850"/>
            <a:ext cx="9144000" cy="2678113"/>
          </a:xfrm>
          <a:prstGeom prst="rect">
            <a:avLst/>
          </a:prstGeom>
          <a:noFill/>
          <a:ln w="9525">
            <a:noFill/>
            <a:miter lim="800000"/>
            <a:headEnd/>
            <a:tailEnd/>
          </a:ln>
        </p:spPr>
        <p:txBody>
          <a:bodyPr anchor="ctr">
            <a:spAutoFit/>
          </a:bodyPr>
          <a:lstStyle/>
          <a:p>
            <a:pPr eaLnBrk="0" hangingPunct="0"/>
            <a:endParaRPr lang="fr-FR" sz="1400" b="1">
              <a:solidFill>
                <a:srgbClr val="000000"/>
              </a:solidFill>
            </a:endParaRPr>
          </a:p>
          <a:p>
            <a:pPr eaLnBrk="0" hangingPunct="0"/>
            <a:endParaRPr lang="fr-FR" sz="1400" b="1">
              <a:solidFill>
                <a:srgbClr val="000000"/>
              </a:solidFill>
            </a:endParaRPr>
          </a:p>
          <a:p>
            <a:pPr eaLnBrk="0" hangingPunct="0"/>
            <a:endParaRPr lang="fr-FR" sz="1400" b="1">
              <a:solidFill>
                <a:srgbClr val="000000"/>
              </a:solidFill>
            </a:endParaRPr>
          </a:p>
          <a:p>
            <a:pPr eaLnBrk="0" hangingPunct="0"/>
            <a:endParaRPr lang="fr-FR" sz="1400" b="1">
              <a:solidFill>
                <a:srgbClr val="000000"/>
              </a:solidFill>
            </a:endParaRPr>
          </a:p>
          <a:p>
            <a:pPr eaLnBrk="0" hangingPunct="0"/>
            <a:endParaRPr lang="fr-FR" sz="1400" b="1">
              <a:solidFill>
                <a:srgbClr val="000000"/>
              </a:solidFill>
            </a:endParaRPr>
          </a:p>
          <a:p>
            <a:pPr eaLnBrk="0" hangingPunct="0"/>
            <a:endParaRPr lang="fr-FR" sz="1400" b="1">
              <a:solidFill>
                <a:srgbClr val="000000"/>
              </a:solidFill>
            </a:endParaRPr>
          </a:p>
          <a:p>
            <a:pPr eaLnBrk="0" hangingPunct="0"/>
            <a:endParaRPr lang="fr-FR" sz="1400" b="1">
              <a:solidFill>
                <a:srgbClr val="000000"/>
              </a:solidFill>
            </a:endParaRPr>
          </a:p>
          <a:p>
            <a:pPr eaLnBrk="0" hangingPunct="0"/>
            <a:endParaRPr lang="fr-FR" sz="1400" b="1">
              <a:solidFill>
                <a:srgbClr val="000000"/>
              </a:solidFill>
            </a:endParaRPr>
          </a:p>
          <a:p>
            <a:pPr eaLnBrk="0" hangingPunct="0"/>
            <a:endParaRPr lang="fr-FR" sz="1400" b="1">
              <a:solidFill>
                <a:srgbClr val="000000"/>
              </a:solidFill>
            </a:endParaRPr>
          </a:p>
          <a:p>
            <a:pPr eaLnBrk="0" hangingPunct="0"/>
            <a:endParaRPr lang="fr-FR" sz="1400" b="1">
              <a:solidFill>
                <a:srgbClr val="000000"/>
              </a:solidFill>
            </a:endParaRPr>
          </a:p>
          <a:p>
            <a:pPr eaLnBrk="0" hangingPunct="0"/>
            <a:endParaRPr lang="fr-FR" sz="1400" b="1">
              <a:solidFill>
                <a:srgbClr val="000000"/>
              </a:solidFill>
            </a:endParaRPr>
          </a:p>
          <a:p>
            <a:pPr eaLnBrk="0" hangingPunct="0"/>
            <a:endParaRPr lang="fr-FR" sz="1400" b="1">
              <a:solidFill>
                <a:srgbClr val="000000"/>
              </a:solidFill>
            </a:endParaRPr>
          </a:p>
        </p:txBody>
      </p:sp>
      <p:sp>
        <p:nvSpPr>
          <p:cNvPr id="3078" name="Rectangle 7"/>
          <p:cNvSpPr>
            <a:spLocks noChangeArrowheads="1"/>
          </p:cNvSpPr>
          <p:nvPr/>
        </p:nvSpPr>
        <p:spPr bwMode="auto">
          <a:xfrm>
            <a:off x="0" y="332656"/>
            <a:ext cx="9144000" cy="3693319"/>
          </a:xfrm>
          <a:prstGeom prst="rect">
            <a:avLst/>
          </a:prstGeom>
          <a:noFill/>
          <a:ln w="9525">
            <a:noFill/>
            <a:miter lim="800000"/>
            <a:headEnd/>
            <a:tailEnd/>
          </a:ln>
        </p:spPr>
        <p:txBody>
          <a:bodyPr anchor="ctr">
            <a:spAutoFit/>
          </a:bodyPr>
          <a:lstStyle/>
          <a:p>
            <a:pPr algn="just" eaLnBrk="0" hangingPunct="0"/>
            <a:r>
              <a:rPr lang="fr-FR" b="1" dirty="0" smtClean="0">
                <a:solidFill>
                  <a:srgbClr val="000000"/>
                </a:solidFill>
                <a:latin typeface="Times New Roman" pitchFamily="18" charset="0"/>
                <a:cs typeface="Times New Roman" pitchFamily="18" charset="0"/>
              </a:rPr>
              <a:t>Le </a:t>
            </a:r>
            <a:r>
              <a:rPr lang="fr-FR" b="1" dirty="0">
                <a:solidFill>
                  <a:srgbClr val="000000"/>
                </a:solidFill>
                <a:latin typeface="Times New Roman" pitchFamily="18" charset="0"/>
                <a:cs typeface="Times New Roman" pitchFamily="18" charset="0"/>
              </a:rPr>
              <a:t>champ d’intervention du chef de bassin est multiple et dans le cadre de la gestion des risques de noyade dans les piscines publiques, sa responsabilité se voit engagé de manière incontournable.</a:t>
            </a:r>
          </a:p>
          <a:p>
            <a:pPr algn="just" eaLnBrk="0" hangingPunct="0"/>
            <a:endParaRPr lang="fr-FR" b="1" dirty="0">
              <a:latin typeface="Times New Roman" pitchFamily="18" charset="0"/>
              <a:cs typeface="Times New Roman" pitchFamily="18" charset="0"/>
            </a:endParaRPr>
          </a:p>
          <a:p>
            <a:pPr algn="just" eaLnBrk="0" hangingPunct="0"/>
            <a:r>
              <a:rPr lang="fr-FR" b="1" dirty="0">
                <a:solidFill>
                  <a:srgbClr val="000000"/>
                </a:solidFill>
                <a:latin typeface="Times New Roman" pitchFamily="18" charset="0"/>
                <a:cs typeface="Times New Roman" pitchFamily="18" charset="0"/>
              </a:rPr>
              <a:t>L’objet de cette intervention vise avant tout à préciser d’une part le profil type d’un chef de bassin, d’autre part les missions qu’il est amené à remplir dans le cadre de ces fonctions, et en tout dernier lieu les axes sur lesquelles il doit être amené à agir de manière prioritaire.</a:t>
            </a:r>
          </a:p>
          <a:p>
            <a:pPr algn="just" eaLnBrk="0" hangingPunct="0"/>
            <a:endParaRPr lang="fr-FR" b="1" dirty="0">
              <a:solidFill>
                <a:srgbClr val="000000"/>
              </a:solidFill>
              <a:latin typeface="Times New Roman" pitchFamily="18" charset="0"/>
              <a:cs typeface="Times New Roman" pitchFamily="18" charset="0"/>
            </a:endParaRPr>
          </a:p>
          <a:p>
            <a:pPr algn="just" eaLnBrk="0" hangingPunct="0"/>
            <a:endParaRPr lang="fr-FR" b="1" dirty="0">
              <a:latin typeface="Times New Roman" pitchFamily="18" charset="0"/>
              <a:cs typeface="Times New Roman" pitchFamily="18" charset="0"/>
            </a:endParaRPr>
          </a:p>
          <a:p>
            <a:pPr algn="just" eaLnBrk="0" hangingPunct="0"/>
            <a:r>
              <a:rPr lang="fr-FR" b="1" dirty="0">
                <a:solidFill>
                  <a:srgbClr val="000000"/>
                </a:solidFill>
                <a:latin typeface="Times New Roman" pitchFamily="18" charset="0"/>
                <a:cs typeface="Times New Roman" pitchFamily="18" charset="0"/>
              </a:rPr>
              <a:t>C’est une fonction particulière, car le chef de bassin peut être amené à gérer un établissement nautique sous la responsabilité d’un directeur de service ou d’un secrétaire général de mairie sans pour cela avoir le grade correspondant à ce degrés de responsabilité normalement échus dans la fonction publique territoriale</a:t>
            </a:r>
            <a:r>
              <a:rPr lang="fr-FR" b="1" dirty="0" smtClean="0">
                <a:solidFill>
                  <a:srgbClr val="000000"/>
                </a:solidFill>
                <a:latin typeface="Times New Roman" pitchFamily="18" charset="0"/>
                <a:cs typeface="Times New Roman" pitchFamily="18" charset="0"/>
              </a:rPr>
              <a:t>.</a:t>
            </a:r>
            <a:endParaRPr lang="fr-FR"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
          <p:cNvSpPr>
            <a:spLocks noChangeArrowheads="1"/>
          </p:cNvSpPr>
          <p:nvPr/>
        </p:nvSpPr>
        <p:spPr bwMode="auto">
          <a:xfrm>
            <a:off x="0" y="66704"/>
            <a:ext cx="9144000" cy="4524315"/>
          </a:xfrm>
          <a:prstGeom prst="rect">
            <a:avLst/>
          </a:prstGeom>
          <a:noFill/>
          <a:ln w="9525">
            <a:noFill/>
            <a:miter lim="800000"/>
            <a:headEnd/>
            <a:tailEnd/>
          </a:ln>
        </p:spPr>
        <p:txBody>
          <a:bodyPr anchor="ctr">
            <a:spAutoFit/>
          </a:bodyPr>
          <a:lstStyle/>
          <a:p>
            <a:pPr algn="just" eaLnBrk="0" hangingPunct="0"/>
            <a:r>
              <a:rPr lang="fr-FR" sz="1600" b="1" i="1" u="sng" dirty="0" smtClean="0">
                <a:solidFill>
                  <a:srgbClr val="000000"/>
                </a:solidFill>
                <a:latin typeface="Times New Roman" pitchFamily="18" charset="0"/>
                <a:cs typeface="Times New Roman" pitchFamily="18" charset="0"/>
              </a:rPr>
              <a:t>Un </a:t>
            </a:r>
            <a:r>
              <a:rPr lang="fr-FR" sz="1600" b="1" i="1" u="sng" dirty="0">
                <a:solidFill>
                  <a:srgbClr val="000000"/>
                </a:solidFill>
                <a:latin typeface="Times New Roman" pitchFamily="18" charset="0"/>
                <a:cs typeface="Times New Roman" pitchFamily="18" charset="0"/>
              </a:rPr>
              <a:t>futur diplôme</a:t>
            </a:r>
            <a:r>
              <a:rPr lang="fr-FR" sz="1600" b="1" i="1" u="sng" dirty="0" smtClean="0">
                <a:solidFill>
                  <a:srgbClr val="000000"/>
                </a:solidFill>
                <a:latin typeface="Times New Roman" pitchFamily="18" charset="0"/>
                <a:cs typeface="Times New Roman" pitchFamily="18" charset="0"/>
              </a:rPr>
              <a:t>?</a:t>
            </a:r>
            <a:endParaRPr lang="fr-FR" sz="1600" b="1" i="1" u="sng" dirty="0">
              <a:solidFill>
                <a:srgbClr val="000000"/>
              </a:solidFill>
              <a:latin typeface="Times New Roman" pitchFamily="18" charset="0"/>
              <a:cs typeface="Times New Roman" pitchFamily="18" charset="0"/>
            </a:endParaRPr>
          </a:p>
          <a:p>
            <a:pPr algn="just" eaLnBrk="0" hangingPunct="0"/>
            <a:r>
              <a:rPr lang="fr-FR" sz="1600" b="1" i="1" u="sng" dirty="0">
                <a:solidFill>
                  <a:srgbClr val="000000"/>
                </a:solidFill>
                <a:latin typeface="Times New Roman" pitchFamily="18" charset="0"/>
                <a:cs typeface="Times New Roman" pitchFamily="18" charset="0"/>
              </a:rPr>
              <a:t>Historique ; DEJEPS AAN</a:t>
            </a:r>
            <a:endParaRPr lang="fr-FR" sz="1600" b="1" dirty="0">
              <a:latin typeface="Times New Roman" pitchFamily="18" charset="0"/>
              <a:cs typeface="Times New Roman" pitchFamily="18" charset="0"/>
            </a:endParaRPr>
          </a:p>
          <a:p>
            <a:pPr algn="just" eaLnBrk="0" hangingPunct="0"/>
            <a:r>
              <a:rPr lang="fr-FR" sz="1600" b="1" dirty="0">
                <a:solidFill>
                  <a:srgbClr val="000000"/>
                </a:solidFill>
                <a:latin typeface="Times New Roman" pitchFamily="18" charset="0"/>
                <a:cs typeface="Times New Roman" pitchFamily="18" charset="0"/>
              </a:rPr>
              <a:t>Depuis sa création en 1986, le diplôme : Brevet d’État d’Éducateur Sportif des Activités de la Natation (BEESAN) à évolué pour remplir des actions et des fonctions autres que celles définies dans sa fiche référentielle du Répertoire National des Certifications Professionnelles (RNCP).</a:t>
            </a:r>
            <a:endParaRPr lang="fr-FR" sz="1600" b="1" dirty="0">
              <a:latin typeface="Times New Roman" pitchFamily="18" charset="0"/>
              <a:cs typeface="Times New Roman" pitchFamily="18" charset="0"/>
            </a:endParaRPr>
          </a:p>
          <a:p>
            <a:pPr algn="just" eaLnBrk="0" hangingPunct="0"/>
            <a:r>
              <a:rPr lang="fr-FR" sz="1600" b="1" dirty="0">
                <a:solidFill>
                  <a:srgbClr val="000000"/>
                </a:solidFill>
                <a:latin typeface="Times New Roman" pitchFamily="18" charset="0"/>
                <a:cs typeface="Times New Roman" pitchFamily="18" charset="0"/>
              </a:rPr>
              <a:t>Ce métier, d’enseignant, de surveillant, d’animateur et d’entraîneur défini en niveau 4, a évolué pour répondre :</a:t>
            </a:r>
            <a:endParaRPr lang="fr-FR" sz="1600" b="1" dirty="0">
              <a:latin typeface="Times New Roman" pitchFamily="18" charset="0"/>
              <a:cs typeface="Times New Roman" pitchFamily="18" charset="0"/>
            </a:endParaRPr>
          </a:p>
          <a:p>
            <a:pPr algn="just" eaLnBrk="0" hangingPunct="0"/>
            <a:r>
              <a:rPr lang="fr-FR" sz="1600" b="1" dirty="0">
                <a:solidFill>
                  <a:srgbClr val="000000"/>
                </a:solidFill>
                <a:latin typeface="Times New Roman" pitchFamily="18" charset="0"/>
                <a:cs typeface="Times New Roman" pitchFamily="18" charset="0"/>
              </a:rPr>
              <a:t>	-à une demande de nouvelles Activités Aquatiques et de Natation (AAN)</a:t>
            </a:r>
            <a:endParaRPr lang="fr-FR" sz="1600" b="1" dirty="0">
              <a:latin typeface="Times New Roman" pitchFamily="18" charset="0"/>
              <a:cs typeface="Times New Roman" pitchFamily="18" charset="0"/>
            </a:endParaRPr>
          </a:p>
          <a:p>
            <a:pPr algn="just" eaLnBrk="0" hangingPunct="0"/>
            <a:r>
              <a:rPr lang="fr-FR" sz="1600" b="1" dirty="0">
                <a:solidFill>
                  <a:srgbClr val="000000"/>
                </a:solidFill>
                <a:latin typeface="Times New Roman" pitchFamily="18" charset="0"/>
                <a:cs typeface="Times New Roman" pitchFamily="18" charset="0"/>
              </a:rPr>
              <a:t>	-aux demandes de collaborations avec les institutions externes (Éducation nationale) et internes dans le cadre des structures privées et des collectivités</a:t>
            </a:r>
            <a:endParaRPr lang="fr-FR" sz="1600" b="1" dirty="0">
              <a:latin typeface="Times New Roman" pitchFamily="18" charset="0"/>
              <a:cs typeface="Times New Roman" pitchFamily="18" charset="0"/>
            </a:endParaRPr>
          </a:p>
          <a:p>
            <a:pPr algn="just" eaLnBrk="0" hangingPunct="0"/>
            <a:r>
              <a:rPr lang="fr-FR" sz="1600" b="1" dirty="0">
                <a:solidFill>
                  <a:srgbClr val="000000"/>
                </a:solidFill>
                <a:latin typeface="Times New Roman" pitchFamily="18" charset="0"/>
                <a:cs typeface="Times New Roman" pitchFamily="18" charset="0"/>
              </a:rPr>
              <a:t>	-à la gestion, et la coordination des personnels, tant sur le bord des piscines que dans la structure elle-même</a:t>
            </a:r>
            <a:endParaRPr lang="fr-FR" sz="1600" b="1" dirty="0">
              <a:latin typeface="Times New Roman" pitchFamily="18" charset="0"/>
              <a:cs typeface="Times New Roman" pitchFamily="18" charset="0"/>
            </a:endParaRPr>
          </a:p>
          <a:p>
            <a:pPr algn="just" eaLnBrk="0" hangingPunct="0"/>
            <a:r>
              <a:rPr lang="fr-FR" sz="1600" b="1" dirty="0">
                <a:solidFill>
                  <a:srgbClr val="000000"/>
                </a:solidFill>
                <a:latin typeface="Times New Roman" pitchFamily="18" charset="0"/>
                <a:cs typeface="Times New Roman" pitchFamily="18" charset="0"/>
              </a:rPr>
              <a:t>	-à la demande d’aide, de partenariat et de tutorat dans les formations professionnelles (CREPS, ERFAN).</a:t>
            </a:r>
            <a:endParaRPr lang="fr-FR" sz="1600" b="1" dirty="0">
              <a:latin typeface="Times New Roman" pitchFamily="18" charset="0"/>
              <a:cs typeface="Times New Roman" pitchFamily="18" charset="0"/>
            </a:endParaRPr>
          </a:p>
          <a:p>
            <a:pPr algn="just" eaLnBrk="0" hangingPunct="0"/>
            <a:r>
              <a:rPr lang="fr-FR" sz="1600" b="1" dirty="0">
                <a:solidFill>
                  <a:srgbClr val="000000"/>
                </a:solidFill>
                <a:latin typeface="Times New Roman" pitchFamily="18" charset="0"/>
                <a:cs typeface="Times New Roman" pitchFamily="18" charset="0"/>
              </a:rPr>
              <a:t>L’ensemble de ces nouvelles fonctions et actions n’ont, le plus souvent, pas été reconnues, et les formations, inconnues. Cependant les BEESAN par expérimentation, adaptation et expérience ont assuré ces missions de : chef d’équipe, chef de bassin, directeur de projet éducatif et social, gestionnaire d’équipement. </a:t>
            </a:r>
            <a:endParaRPr lang="fr-FR" sz="1600" b="1" dirty="0">
              <a:latin typeface="Times New Roman" pitchFamily="18" charset="0"/>
              <a:cs typeface="Times New Roman" pitchFamily="18"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1"/>
          <p:cNvSpPr>
            <a:spLocks noChangeArrowheads="1"/>
          </p:cNvSpPr>
          <p:nvPr/>
        </p:nvSpPr>
        <p:spPr bwMode="auto">
          <a:xfrm>
            <a:off x="0" y="-1010345"/>
            <a:ext cx="9144000" cy="5232202"/>
          </a:xfrm>
          <a:prstGeom prst="rect">
            <a:avLst/>
          </a:prstGeom>
          <a:noFill/>
          <a:ln w="9525">
            <a:noFill/>
            <a:miter lim="800000"/>
            <a:headEnd/>
            <a:tailEnd/>
          </a:ln>
        </p:spPr>
        <p:txBody>
          <a:bodyPr anchor="ctr">
            <a:spAutoFit/>
          </a:bodyPr>
          <a:lstStyle/>
          <a:p>
            <a:pPr algn="just" eaLnBrk="0" hangingPunct="0"/>
            <a:endParaRPr lang="fr-FR" sz="1600" b="1" dirty="0">
              <a:solidFill>
                <a:srgbClr val="000000"/>
              </a:solidFill>
              <a:cs typeface="Times New Roman" pitchFamily="18" charset="0"/>
            </a:endParaRPr>
          </a:p>
          <a:p>
            <a:pPr algn="just" eaLnBrk="0" hangingPunct="0"/>
            <a:endParaRPr lang="fr-FR" sz="1600" b="1" dirty="0">
              <a:solidFill>
                <a:srgbClr val="000000"/>
              </a:solidFill>
              <a:cs typeface="Times New Roman" pitchFamily="18" charset="0"/>
            </a:endParaRPr>
          </a:p>
          <a:p>
            <a:pPr algn="just" eaLnBrk="0" hangingPunct="0"/>
            <a:endParaRPr lang="fr-FR" sz="1600" b="1" dirty="0">
              <a:solidFill>
                <a:srgbClr val="000000"/>
              </a:solidFill>
              <a:cs typeface="Times New Roman" pitchFamily="18" charset="0"/>
            </a:endParaRPr>
          </a:p>
          <a:p>
            <a:pPr algn="just" eaLnBrk="0" hangingPunct="0"/>
            <a:endParaRPr lang="fr-FR" sz="1600" b="1" dirty="0">
              <a:solidFill>
                <a:srgbClr val="000000"/>
              </a:solidFill>
              <a:cs typeface="Times New Roman" pitchFamily="18" charset="0"/>
            </a:endParaRPr>
          </a:p>
          <a:p>
            <a:pPr algn="just" eaLnBrk="0" hangingPunct="0"/>
            <a:r>
              <a:rPr lang="fr-FR" b="1" dirty="0">
                <a:solidFill>
                  <a:srgbClr val="000000"/>
                </a:solidFill>
                <a:latin typeface="Times New Roman" pitchFamily="18" charset="0"/>
                <a:cs typeface="Times New Roman" pitchFamily="18" charset="0"/>
              </a:rPr>
              <a:t>Les statistiques de l’enquête sur les piscines des collectivités territoriales réalisée par le SNPMNS en 2007 sur plus de 590 établissements, soit prés de 40% des établissements publics, sont sans équivoque.</a:t>
            </a:r>
          </a:p>
          <a:p>
            <a:pPr algn="just" eaLnBrk="0" hangingPunct="0"/>
            <a:r>
              <a:rPr lang="fr-FR" b="1" dirty="0">
                <a:solidFill>
                  <a:srgbClr val="000000"/>
                </a:solidFill>
                <a:latin typeface="Times New Roman" pitchFamily="18" charset="0"/>
                <a:cs typeface="Times New Roman" pitchFamily="18" charset="0"/>
              </a:rPr>
              <a:t> Les données démontrent que ce sont les Éducateurs Territoriaux des Activités Physiques et Sportives  (ETAPS) qui gèrent, coordonnent et impulsent la politique et les actions des établissements de bains.</a:t>
            </a:r>
          </a:p>
          <a:p>
            <a:pPr algn="just" eaLnBrk="0" hangingPunct="0"/>
            <a:r>
              <a:rPr lang="fr-FR" b="1" dirty="0">
                <a:solidFill>
                  <a:srgbClr val="000000"/>
                </a:solidFill>
                <a:latin typeface="Times New Roman" pitchFamily="18" charset="0"/>
                <a:cs typeface="Times New Roman" pitchFamily="18" charset="0"/>
              </a:rPr>
              <a:t> On notera que le cadre d’emploi des ETAPS constitue un statut accessible à des candidats détenteur d’un diplôme de classification IV. Dans la quasi majorité des situations répertoriées les ETAPS occupant un poste d’encadrement au sein des piscines sont titulaires du BEESAN. </a:t>
            </a:r>
          </a:p>
          <a:p>
            <a:pPr algn="just" eaLnBrk="0" hangingPunct="0"/>
            <a:r>
              <a:rPr lang="fr-FR" b="1" dirty="0">
                <a:solidFill>
                  <a:srgbClr val="000000"/>
                </a:solidFill>
                <a:latin typeface="Times New Roman" pitchFamily="18" charset="0"/>
                <a:cs typeface="Times New Roman" pitchFamily="18" charset="0"/>
              </a:rPr>
              <a:t>D’ailleurs, le décret n°95-27 du 10 janvier 1995 qui porte statut particulier de ce cadre d'emplois précise : «  Les éducateurs exerçant les fonctions de chef de bassin, assurent l'encadrement des activités de natation. Ils veillent à la sécurité du public et à la bonne tenue du (ou des) bassin(s). ».</a:t>
            </a:r>
            <a:endParaRPr lang="fr-FR" b="1" dirty="0">
              <a:latin typeface="Times New Roman" pitchFamily="18" charset="0"/>
              <a:cs typeface="Times New Roman" pitchFamily="18" charset="0"/>
            </a:endParaRPr>
          </a:p>
          <a:p>
            <a:pPr algn="just" eaLnBrk="0" hangingPunct="0"/>
            <a:r>
              <a:rPr lang="fr-FR" b="1" dirty="0">
                <a:solidFill>
                  <a:srgbClr val="000000"/>
                </a:solidFill>
                <a:latin typeface="Times New Roman" pitchFamily="18" charset="0"/>
                <a:cs typeface="Times New Roman" pitchFamily="18" charset="0"/>
              </a:rPr>
              <a:t>Cf. : Etude statistique en ANNEXE.</a:t>
            </a:r>
            <a:endParaRPr lang="fr-FR" b="1" dirty="0">
              <a:latin typeface="Times New Roman" pitchFamily="18" charset="0"/>
              <a:cs typeface="Times New Roman" pitchFamily="18"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1"/>
          <p:cNvSpPr>
            <a:spLocks noChangeArrowheads="1"/>
          </p:cNvSpPr>
          <p:nvPr/>
        </p:nvSpPr>
        <p:spPr bwMode="auto">
          <a:xfrm>
            <a:off x="0" y="223848"/>
            <a:ext cx="9144000" cy="3970318"/>
          </a:xfrm>
          <a:prstGeom prst="rect">
            <a:avLst/>
          </a:prstGeom>
          <a:noFill/>
          <a:ln w="9525">
            <a:noFill/>
            <a:miter lim="800000"/>
            <a:headEnd/>
            <a:tailEnd/>
          </a:ln>
        </p:spPr>
        <p:txBody>
          <a:bodyPr anchor="ctr">
            <a:spAutoFit/>
          </a:bodyPr>
          <a:lstStyle/>
          <a:p>
            <a:pPr algn="just" eaLnBrk="0" hangingPunct="0"/>
            <a:r>
              <a:rPr lang="fr-FR" b="1" i="1" u="sng" dirty="0">
                <a:solidFill>
                  <a:srgbClr val="000000"/>
                </a:solidFill>
                <a:latin typeface="Times New Roman" pitchFamily="18" charset="0"/>
                <a:cs typeface="Times New Roman" pitchFamily="18" charset="0"/>
              </a:rPr>
              <a:t>Proposition:</a:t>
            </a:r>
          </a:p>
          <a:p>
            <a:pPr algn="just" eaLnBrk="0" hangingPunct="0"/>
            <a:r>
              <a:rPr lang="fr-FR" b="1" dirty="0">
                <a:latin typeface="Times New Roman" pitchFamily="18" charset="0"/>
                <a:cs typeface="Times New Roman" pitchFamily="18" charset="0"/>
              </a:rPr>
              <a:t>On sait déjà que : les nouveaux et anciens secteurs d’activités liés aux activités aquatiques et de natation, seront porteurs d’emplois plein temps à brève échéance. Puisque prés de 50% des : BEESAN,  ETAPS, éducateurs, MNS, entraîneurs, chefs de bassin, partiront à la retraite dans les 10 prochaines années(source CAFEMAS 2012).</a:t>
            </a:r>
          </a:p>
          <a:p>
            <a:pPr algn="just" eaLnBrk="0" hangingPunct="0"/>
            <a:r>
              <a:rPr lang="fr-FR" b="1" dirty="0">
                <a:latin typeface="Times New Roman" pitchFamily="18" charset="0"/>
                <a:cs typeface="Times New Roman" pitchFamily="18" charset="0"/>
              </a:rPr>
              <a:t> Cela impliquera que prés de 10 000 postes, seront à pourvoir rapidement. Dans le cadre du remplacement de ces emplois, mais aussi pour répondre à la demande grandissante de nouvelles activités aquatiques et de natation, de gestions d’équipes, de projets et de structures. </a:t>
            </a:r>
          </a:p>
          <a:p>
            <a:pPr algn="just" eaLnBrk="0" hangingPunct="0"/>
            <a:r>
              <a:rPr lang="fr-FR" b="1" dirty="0">
                <a:latin typeface="Times New Roman" pitchFamily="18" charset="0"/>
                <a:cs typeface="Times New Roman" pitchFamily="18" charset="0"/>
              </a:rPr>
              <a:t>On peut évaluer la création de ces nouveaux emplois plein temps à prés de 4 000 dans les 5 prochaines années ; emplois se situant en niveau IV, niveau III, voire niveau II et qui se devront d’être tenus par des professionnels polyvalents. Il faut répondre à cette demande et le DEJEPS « perfectionnement sportif » ne peut en aucun cas y répondre et le BPJEPS AAN ne peut y répondre qu’en partie puisque privé de certains éléments du BEESAN.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1"/>
          <p:cNvSpPr>
            <a:spLocks noChangeArrowheads="1"/>
          </p:cNvSpPr>
          <p:nvPr/>
        </p:nvSpPr>
        <p:spPr bwMode="auto">
          <a:xfrm>
            <a:off x="0" y="188640"/>
            <a:ext cx="9144000" cy="3693319"/>
          </a:xfrm>
          <a:prstGeom prst="rect">
            <a:avLst/>
          </a:prstGeom>
          <a:noFill/>
          <a:ln w="9525">
            <a:noFill/>
            <a:miter lim="800000"/>
            <a:headEnd/>
            <a:tailEnd/>
          </a:ln>
        </p:spPr>
        <p:txBody>
          <a:bodyPr anchor="ctr">
            <a:spAutoFit/>
          </a:bodyPr>
          <a:lstStyle/>
          <a:p>
            <a:pPr algn="just" eaLnBrk="0" hangingPunct="0"/>
            <a:r>
              <a:rPr lang="fr-FR" b="1" dirty="0">
                <a:solidFill>
                  <a:srgbClr val="000000"/>
                </a:solidFill>
                <a:latin typeface="Times New Roman" pitchFamily="18" charset="0"/>
                <a:cs typeface="Times New Roman" pitchFamily="18" charset="0"/>
              </a:rPr>
              <a:t>Jusqu’à lors, les fonctions : d’encadrement, actions, politiques éducatives et sportives et  autres postulats n’avaient aucune reconnaissance.</a:t>
            </a:r>
          </a:p>
          <a:p>
            <a:pPr algn="just" eaLnBrk="0" hangingPunct="0"/>
            <a:r>
              <a:rPr lang="fr-FR" b="1" dirty="0">
                <a:solidFill>
                  <a:srgbClr val="000000"/>
                </a:solidFill>
                <a:latin typeface="Times New Roman" pitchFamily="18" charset="0"/>
                <a:cs typeface="Times New Roman" pitchFamily="18" charset="0"/>
              </a:rPr>
              <a:t> Celles-ci peuvent rentrer désormais dans le cadre des dispositions de rénovations de diplôme du ministère des Sports, avec le Diplôme État de la Jeunesse, de l’Éducation Populaire et du Sport (DEJEPS).</a:t>
            </a:r>
          </a:p>
          <a:p>
            <a:pPr algn="just" eaLnBrk="0" hangingPunct="0"/>
            <a:endParaRPr lang="fr-FR" b="1" dirty="0">
              <a:latin typeface="Times New Roman" pitchFamily="18" charset="0"/>
              <a:cs typeface="Times New Roman" pitchFamily="18" charset="0"/>
            </a:endParaRPr>
          </a:p>
          <a:p>
            <a:pPr algn="just" eaLnBrk="0" hangingPunct="0"/>
            <a:r>
              <a:rPr lang="fr-FR" b="1" dirty="0">
                <a:solidFill>
                  <a:srgbClr val="000000"/>
                </a:solidFill>
                <a:latin typeface="Times New Roman" pitchFamily="18" charset="0"/>
                <a:cs typeface="Times New Roman" pitchFamily="18" charset="0"/>
              </a:rPr>
              <a:t>La définition du cadre d’emploi du DEJEPS est définie ainsi dans sa fiche RNCP : « L’animateur-coordonnateur exerce en autonomie son activité d’encadrement, en utilisant le support technique ou le champ d’intervention défini par la mention 'animation socio-éducative ou culturelle' dans la limite des cadres réglementaires. Il est responsable au plan pédagogique, technique et logistique.</a:t>
            </a:r>
          </a:p>
          <a:p>
            <a:pPr algn="just" eaLnBrk="0" hangingPunct="0"/>
            <a:r>
              <a:rPr lang="fr-FR" b="1" dirty="0">
                <a:solidFill>
                  <a:srgbClr val="000000"/>
                </a:solidFill>
                <a:latin typeface="Times New Roman" pitchFamily="18" charset="0"/>
                <a:cs typeface="Times New Roman" pitchFamily="18" charset="0"/>
              </a:rPr>
              <a:t> Il assure la sécurité des tiers et des publics dont il a la charge. Il conduit, par délégation, le projet de la structure. »</a:t>
            </a:r>
            <a:endParaRPr lang="fr-FR" b="1" dirty="0">
              <a:latin typeface="Times New Roman" pitchFamily="18" charset="0"/>
              <a:cs typeface="Times New Roman" pitchFamily="18"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
          <p:cNvSpPr>
            <a:spLocks noChangeArrowheads="1"/>
          </p:cNvSpPr>
          <p:nvPr/>
        </p:nvSpPr>
        <p:spPr bwMode="auto">
          <a:xfrm>
            <a:off x="0" y="540921"/>
            <a:ext cx="9144000" cy="3139321"/>
          </a:xfrm>
          <a:prstGeom prst="rect">
            <a:avLst/>
          </a:prstGeom>
          <a:noFill/>
          <a:ln w="9525">
            <a:noFill/>
            <a:miter lim="800000"/>
            <a:headEnd/>
            <a:tailEnd/>
          </a:ln>
        </p:spPr>
        <p:txBody>
          <a:bodyPr anchor="ctr">
            <a:spAutoFit/>
          </a:bodyPr>
          <a:lstStyle/>
          <a:p>
            <a:pPr algn="just" eaLnBrk="0" hangingPunct="0"/>
            <a:r>
              <a:rPr lang="fr-FR" b="1" dirty="0">
                <a:solidFill>
                  <a:srgbClr val="000000"/>
                </a:solidFill>
                <a:latin typeface="Times New Roman" pitchFamily="18" charset="0"/>
                <a:cs typeface="Times New Roman" pitchFamily="18" charset="0"/>
              </a:rPr>
              <a:t>Les quatre grandes compétences sont définies ainsi dans l’arrêté du 26 novembre 2006 portant organisation du DEJEPS spécialité « Animation socio-éducative ou culturelle » :</a:t>
            </a:r>
          </a:p>
          <a:p>
            <a:pPr algn="just" eaLnBrk="0" hangingPunct="0"/>
            <a:endParaRPr lang="fr-FR" b="1" dirty="0">
              <a:latin typeface="Times New Roman" pitchFamily="18" charset="0"/>
              <a:cs typeface="Times New Roman" pitchFamily="18" charset="0"/>
            </a:endParaRPr>
          </a:p>
          <a:p>
            <a:pPr algn="just" eaLnBrk="0" hangingPunct="0"/>
            <a:r>
              <a:rPr lang="fr-FR" b="1" dirty="0">
                <a:solidFill>
                  <a:srgbClr val="000000"/>
                </a:solidFill>
                <a:latin typeface="Times New Roman" pitchFamily="18" charset="0"/>
                <a:cs typeface="Times New Roman" pitchFamily="18" charset="0"/>
              </a:rPr>
              <a:t>	-concevoir un projet d’action dans le cadre des objectifs de l’organisation ;</a:t>
            </a:r>
            <a:endParaRPr lang="fr-FR" b="1" dirty="0">
              <a:latin typeface="Times New Roman" pitchFamily="18" charset="0"/>
              <a:cs typeface="Times New Roman" pitchFamily="18" charset="0"/>
            </a:endParaRPr>
          </a:p>
          <a:p>
            <a:pPr algn="just" eaLnBrk="0" hangingPunct="0"/>
            <a:r>
              <a:rPr lang="fr-FR" b="1" dirty="0">
                <a:solidFill>
                  <a:srgbClr val="000000"/>
                </a:solidFill>
                <a:latin typeface="Times New Roman" pitchFamily="18" charset="0"/>
                <a:cs typeface="Times New Roman" pitchFamily="18" charset="0"/>
              </a:rPr>
              <a:t>	-coordonner la mise œuvre d’un projet d’action ;</a:t>
            </a:r>
            <a:endParaRPr lang="fr-FR" b="1" dirty="0">
              <a:latin typeface="Times New Roman" pitchFamily="18" charset="0"/>
              <a:cs typeface="Times New Roman" pitchFamily="18" charset="0"/>
            </a:endParaRPr>
          </a:p>
          <a:p>
            <a:pPr algn="just" eaLnBrk="0" hangingPunct="0"/>
            <a:r>
              <a:rPr lang="fr-FR" b="1" dirty="0">
                <a:solidFill>
                  <a:srgbClr val="000000"/>
                </a:solidFill>
                <a:latin typeface="Times New Roman" pitchFamily="18" charset="0"/>
                <a:cs typeface="Times New Roman" pitchFamily="18" charset="0"/>
              </a:rPr>
              <a:t>	-conduire des démarches pédagogiques ;</a:t>
            </a:r>
            <a:endParaRPr lang="fr-FR" b="1" dirty="0">
              <a:latin typeface="Times New Roman" pitchFamily="18" charset="0"/>
              <a:cs typeface="Times New Roman" pitchFamily="18" charset="0"/>
            </a:endParaRPr>
          </a:p>
          <a:p>
            <a:pPr algn="just" eaLnBrk="0" hangingPunct="0"/>
            <a:r>
              <a:rPr lang="fr-FR" b="1" dirty="0">
                <a:solidFill>
                  <a:srgbClr val="000000"/>
                </a:solidFill>
                <a:latin typeface="Times New Roman" pitchFamily="18" charset="0"/>
                <a:cs typeface="Times New Roman" pitchFamily="18" charset="0"/>
              </a:rPr>
              <a:t>	-conduire des actions de formation.</a:t>
            </a:r>
          </a:p>
          <a:p>
            <a:pPr algn="just" eaLnBrk="0" hangingPunct="0"/>
            <a:endParaRPr lang="fr-FR" b="1" dirty="0">
              <a:latin typeface="Times New Roman" pitchFamily="18" charset="0"/>
              <a:cs typeface="Times New Roman" pitchFamily="18" charset="0"/>
            </a:endParaRPr>
          </a:p>
          <a:p>
            <a:pPr algn="just" eaLnBrk="0" hangingPunct="0"/>
            <a:r>
              <a:rPr lang="fr-FR" b="1" dirty="0">
                <a:solidFill>
                  <a:srgbClr val="000000"/>
                </a:solidFill>
                <a:latin typeface="Times New Roman" pitchFamily="18" charset="0"/>
                <a:cs typeface="Times New Roman" pitchFamily="18" charset="0"/>
              </a:rPr>
              <a:t>Ces quatre compétences fondamentales peuvent être déclinées ainsi, afin de créer un diplôme qui permettrait une polyvalence complète au sein des structures aquatiques et de répondre à la demande sociétale et institutionnelle :</a:t>
            </a:r>
            <a:endParaRPr lang="fr-FR" b="1" dirty="0">
              <a:latin typeface="Times New Roman" pitchFamily="18" charset="0"/>
              <a:cs typeface="Times New Roman" pitchFamily="18"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1"/>
          <p:cNvSpPr>
            <a:spLocks noChangeArrowheads="1"/>
          </p:cNvSpPr>
          <p:nvPr/>
        </p:nvSpPr>
        <p:spPr bwMode="auto">
          <a:xfrm>
            <a:off x="0" y="427008"/>
            <a:ext cx="9144000" cy="2862322"/>
          </a:xfrm>
          <a:prstGeom prst="rect">
            <a:avLst/>
          </a:prstGeom>
          <a:noFill/>
          <a:ln w="9525">
            <a:noFill/>
            <a:miter lim="800000"/>
            <a:headEnd/>
            <a:tailEnd/>
          </a:ln>
        </p:spPr>
        <p:txBody>
          <a:bodyPr anchor="ctr">
            <a:spAutoFit/>
          </a:bodyPr>
          <a:lstStyle/>
          <a:p>
            <a:pPr algn="just" eaLnBrk="0" hangingPunct="0"/>
            <a:r>
              <a:rPr lang="fr-FR" sz="2000" b="1" dirty="0">
                <a:solidFill>
                  <a:srgbClr val="000000"/>
                </a:solidFill>
                <a:latin typeface="Times New Roman" pitchFamily="18" charset="0"/>
                <a:cs typeface="Times New Roman" pitchFamily="18" charset="0"/>
              </a:rPr>
              <a:t>-de la pratique des activités aquatiques et de natation (AAN)</a:t>
            </a:r>
          </a:p>
          <a:p>
            <a:pPr algn="just" eaLnBrk="0" hangingPunct="0"/>
            <a:endParaRPr lang="fr-FR" sz="2000" b="1" dirty="0">
              <a:latin typeface="Times New Roman" pitchFamily="18" charset="0"/>
              <a:cs typeface="Times New Roman" pitchFamily="18" charset="0"/>
            </a:endParaRPr>
          </a:p>
          <a:p>
            <a:pPr algn="just" eaLnBrk="0" hangingPunct="0"/>
            <a:r>
              <a:rPr lang="fr-FR" sz="2000" b="1" dirty="0">
                <a:solidFill>
                  <a:srgbClr val="000000"/>
                </a:solidFill>
                <a:latin typeface="Times New Roman" pitchFamily="18" charset="0"/>
                <a:cs typeface="Times New Roman" pitchFamily="18" charset="0"/>
              </a:rPr>
              <a:t>	-de la création de projet éducatif</a:t>
            </a:r>
            <a:endParaRPr lang="fr-FR" sz="2000" b="1" dirty="0">
              <a:latin typeface="Times New Roman" pitchFamily="18" charset="0"/>
              <a:cs typeface="Times New Roman" pitchFamily="18" charset="0"/>
            </a:endParaRPr>
          </a:p>
          <a:p>
            <a:pPr algn="just" eaLnBrk="0" hangingPunct="0"/>
            <a:r>
              <a:rPr lang="fr-FR" sz="2000" b="1" dirty="0">
                <a:solidFill>
                  <a:srgbClr val="000000"/>
                </a:solidFill>
                <a:latin typeface="Times New Roman" pitchFamily="18" charset="0"/>
                <a:cs typeface="Times New Roman" pitchFamily="18" charset="0"/>
              </a:rPr>
              <a:t>	-de management d’équipe éducative</a:t>
            </a:r>
            <a:endParaRPr lang="fr-FR" sz="2000" b="1" dirty="0">
              <a:latin typeface="Times New Roman" pitchFamily="18" charset="0"/>
              <a:cs typeface="Times New Roman" pitchFamily="18" charset="0"/>
            </a:endParaRPr>
          </a:p>
          <a:p>
            <a:pPr algn="just" eaLnBrk="0" hangingPunct="0"/>
            <a:r>
              <a:rPr lang="fr-FR" sz="2000" b="1" dirty="0">
                <a:solidFill>
                  <a:srgbClr val="000000"/>
                </a:solidFill>
                <a:latin typeface="Times New Roman" pitchFamily="18" charset="0"/>
                <a:cs typeface="Times New Roman" pitchFamily="18" charset="0"/>
              </a:rPr>
              <a:t>	-de gestion des ressources humaines et budgétaires de ces AAN </a:t>
            </a:r>
            <a:endParaRPr lang="fr-FR" sz="2000" b="1" dirty="0">
              <a:latin typeface="Times New Roman" pitchFamily="18" charset="0"/>
              <a:cs typeface="Times New Roman" pitchFamily="18" charset="0"/>
            </a:endParaRPr>
          </a:p>
          <a:p>
            <a:pPr algn="just" eaLnBrk="0" hangingPunct="0"/>
            <a:r>
              <a:rPr lang="fr-FR" sz="2000" b="1" dirty="0">
                <a:solidFill>
                  <a:srgbClr val="000000"/>
                </a:solidFill>
                <a:latin typeface="Times New Roman" pitchFamily="18" charset="0"/>
                <a:cs typeface="Times New Roman" pitchFamily="18" charset="0"/>
              </a:rPr>
              <a:t>	-de gestion formative des futurs professionnels des AAN et des structures</a:t>
            </a:r>
            <a:endParaRPr lang="fr-FR" sz="2000" b="1" dirty="0">
              <a:latin typeface="Times New Roman" pitchFamily="18" charset="0"/>
              <a:cs typeface="Times New Roman" pitchFamily="18" charset="0"/>
            </a:endParaRPr>
          </a:p>
          <a:p>
            <a:pPr algn="just" eaLnBrk="0" hangingPunct="0"/>
            <a:r>
              <a:rPr lang="fr-FR" sz="2000" b="1" dirty="0">
                <a:solidFill>
                  <a:srgbClr val="000000"/>
                </a:solidFill>
                <a:latin typeface="Times New Roman" pitchFamily="18" charset="0"/>
                <a:cs typeface="Times New Roman" pitchFamily="18" charset="0"/>
              </a:rPr>
              <a:t>	-de l’enseignement des AAN</a:t>
            </a:r>
            <a:endParaRPr lang="fr-FR" sz="2000" b="1" dirty="0">
              <a:latin typeface="Times New Roman" pitchFamily="18" charset="0"/>
              <a:cs typeface="Times New Roman" pitchFamily="18" charset="0"/>
            </a:endParaRPr>
          </a:p>
          <a:p>
            <a:pPr algn="just" eaLnBrk="0" hangingPunct="0"/>
            <a:r>
              <a:rPr lang="fr-FR" sz="2000" b="1" dirty="0">
                <a:solidFill>
                  <a:srgbClr val="000000"/>
                </a:solidFill>
                <a:latin typeface="Times New Roman" pitchFamily="18" charset="0"/>
                <a:cs typeface="Times New Roman" pitchFamily="18" charset="0"/>
              </a:rPr>
              <a:t>	-de la surveillance et de la sécurité des lieux de pratiques et des différents publics</a:t>
            </a:r>
            <a:endParaRPr lang="fr-FR" sz="2000" b="1" dirty="0">
              <a:latin typeface="Times New Roman" pitchFamily="18" charset="0"/>
              <a:cs typeface="Times New Roman" pitchFamily="18"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1"/>
          <p:cNvSpPr>
            <a:spLocks noChangeArrowheads="1"/>
          </p:cNvSpPr>
          <p:nvPr/>
        </p:nvSpPr>
        <p:spPr bwMode="auto">
          <a:xfrm>
            <a:off x="0" y="59155"/>
            <a:ext cx="9144000" cy="4247317"/>
          </a:xfrm>
          <a:prstGeom prst="rect">
            <a:avLst/>
          </a:prstGeom>
          <a:noFill/>
          <a:ln w="9525">
            <a:noFill/>
            <a:miter lim="800000"/>
            <a:headEnd/>
            <a:tailEnd/>
          </a:ln>
        </p:spPr>
        <p:txBody>
          <a:bodyPr anchor="ctr">
            <a:spAutoFit/>
          </a:bodyPr>
          <a:lstStyle/>
          <a:p>
            <a:pPr indent="449263" algn="just" eaLnBrk="0" hangingPunct="0"/>
            <a:r>
              <a:rPr lang="fr-FR" b="1" i="1" u="sng" dirty="0">
                <a:solidFill>
                  <a:srgbClr val="000000"/>
                </a:solidFill>
                <a:latin typeface="Times New Roman" pitchFamily="18" charset="0"/>
                <a:cs typeface="Times New Roman" pitchFamily="18" charset="0"/>
              </a:rPr>
              <a:t>III) DEJEPS AAN, la construction</a:t>
            </a:r>
          </a:p>
          <a:p>
            <a:pPr indent="449263" algn="just" eaLnBrk="0" hangingPunct="0"/>
            <a:r>
              <a:rPr lang="fr-FR" b="1" i="1" u="sng" dirty="0">
                <a:solidFill>
                  <a:srgbClr val="000000"/>
                </a:solidFill>
                <a:latin typeface="Times New Roman" pitchFamily="18" charset="0"/>
                <a:cs typeface="Times New Roman" pitchFamily="18" charset="0"/>
              </a:rPr>
              <a:t> </a:t>
            </a:r>
            <a:endParaRPr lang="fr-FR" b="1" dirty="0">
              <a:latin typeface="Times New Roman" pitchFamily="18" charset="0"/>
              <a:cs typeface="Times New Roman" pitchFamily="18" charset="0"/>
            </a:endParaRPr>
          </a:p>
          <a:p>
            <a:pPr indent="449263" algn="just" eaLnBrk="0" hangingPunct="0"/>
            <a:r>
              <a:rPr lang="fr-FR" b="1" dirty="0">
                <a:solidFill>
                  <a:srgbClr val="000000"/>
                </a:solidFill>
                <a:latin typeface="Times New Roman" pitchFamily="18" charset="0"/>
                <a:cs typeface="Times New Roman" pitchFamily="18" charset="0"/>
              </a:rPr>
              <a:t>La structuration de ce nouveau DEJEPS spécialité « animation socio-éducative ou culturelle » aurait pour mention : « Activités Aquatique et de Natation » (AAN) et ses compétences pourraient se définir ainsi :</a:t>
            </a:r>
          </a:p>
          <a:p>
            <a:pPr indent="449263" algn="just" eaLnBrk="0" hangingPunct="0"/>
            <a:endParaRPr lang="fr-FR" b="1" dirty="0">
              <a:latin typeface="Times New Roman" pitchFamily="18" charset="0"/>
              <a:cs typeface="Times New Roman" pitchFamily="18" charset="0"/>
            </a:endParaRPr>
          </a:p>
          <a:p>
            <a:pPr indent="449263" algn="just" eaLnBrk="0" hangingPunct="0"/>
            <a:r>
              <a:rPr lang="fr-FR" b="1" dirty="0">
                <a:solidFill>
                  <a:srgbClr val="000000"/>
                </a:solidFill>
                <a:latin typeface="Times New Roman" pitchFamily="18" charset="0"/>
                <a:cs typeface="Times New Roman" pitchFamily="18" charset="0"/>
              </a:rPr>
              <a:t>	</a:t>
            </a:r>
            <a:r>
              <a:rPr lang="fr-FR" b="1" u="sng" dirty="0">
                <a:solidFill>
                  <a:srgbClr val="000000"/>
                </a:solidFill>
                <a:latin typeface="Times New Roman" pitchFamily="18" charset="0"/>
                <a:cs typeface="Times New Roman" pitchFamily="18" charset="0"/>
              </a:rPr>
              <a:t>X Il conçoit des projets d’action dans le cadre des AAN</a:t>
            </a:r>
            <a:endParaRPr lang="fr-FR" b="1" dirty="0">
              <a:latin typeface="Times New Roman" pitchFamily="18" charset="0"/>
              <a:cs typeface="Times New Roman" pitchFamily="18" charset="0"/>
            </a:endParaRPr>
          </a:p>
          <a:p>
            <a:pPr indent="449263" algn="just" eaLnBrk="0" hangingPunct="0"/>
            <a:r>
              <a:rPr lang="fr-FR" b="1" dirty="0">
                <a:solidFill>
                  <a:srgbClr val="000000"/>
                </a:solidFill>
                <a:latin typeface="Times New Roman" pitchFamily="18" charset="0"/>
                <a:cs typeface="Times New Roman" pitchFamily="18" charset="0"/>
              </a:rPr>
              <a:t>		-Il conçoit des projets pédagogiques :</a:t>
            </a:r>
            <a:endParaRPr lang="fr-FR" b="1" dirty="0">
              <a:latin typeface="Times New Roman" pitchFamily="18" charset="0"/>
              <a:cs typeface="Times New Roman" pitchFamily="18" charset="0"/>
            </a:endParaRPr>
          </a:p>
          <a:p>
            <a:pPr indent="449263" algn="just" eaLnBrk="0" hangingPunct="0"/>
            <a:r>
              <a:rPr lang="fr-FR" b="1" dirty="0">
                <a:solidFill>
                  <a:srgbClr val="000000"/>
                </a:solidFill>
                <a:latin typeface="Times New Roman" pitchFamily="18" charset="0"/>
                <a:cs typeface="Times New Roman" pitchFamily="18" charset="0"/>
              </a:rPr>
              <a:t>			-d’apprentissage de la natation</a:t>
            </a:r>
            <a:endParaRPr lang="fr-FR" b="1" dirty="0">
              <a:latin typeface="Times New Roman" pitchFamily="18" charset="0"/>
              <a:cs typeface="Times New Roman" pitchFamily="18" charset="0"/>
            </a:endParaRPr>
          </a:p>
          <a:p>
            <a:pPr indent="449263" algn="just" eaLnBrk="0" hangingPunct="0"/>
            <a:r>
              <a:rPr lang="fr-FR" b="1" dirty="0">
                <a:solidFill>
                  <a:srgbClr val="000000"/>
                </a:solidFill>
                <a:latin typeface="Times New Roman" pitchFamily="18" charset="0"/>
                <a:cs typeface="Times New Roman" pitchFamily="18" charset="0"/>
              </a:rPr>
              <a:t>			-de développement des AAN</a:t>
            </a:r>
            <a:endParaRPr lang="fr-FR" b="1" dirty="0">
              <a:latin typeface="Times New Roman" pitchFamily="18" charset="0"/>
              <a:cs typeface="Times New Roman" pitchFamily="18" charset="0"/>
            </a:endParaRPr>
          </a:p>
          <a:p>
            <a:pPr indent="449263" algn="just" eaLnBrk="0" hangingPunct="0"/>
            <a:r>
              <a:rPr lang="fr-FR" b="1" dirty="0">
                <a:solidFill>
                  <a:srgbClr val="000000"/>
                </a:solidFill>
                <a:latin typeface="Times New Roman" pitchFamily="18" charset="0"/>
                <a:cs typeface="Times New Roman" pitchFamily="18" charset="0"/>
              </a:rPr>
              <a:t>		-Il initie à :</a:t>
            </a:r>
            <a:endParaRPr lang="fr-FR" b="1" dirty="0">
              <a:latin typeface="Times New Roman" pitchFamily="18" charset="0"/>
              <a:cs typeface="Times New Roman" pitchFamily="18" charset="0"/>
            </a:endParaRPr>
          </a:p>
          <a:p>
            <a:pPr indent="449263" algn="just" eaLnBrk="0" hangingPunct="0"/>
            <a:r>
              <a:rPr lang="fr-FR" b="1" dirty="0">
                <a:solidFill>
                  <a:srgbClr val="000000"/>
                </a:solidFill>
                <a:latin typeface="Times New Roman" pitchFamily="18" charset="0"/>
                <a:cs typeface="Times New Roman" pitchFamily="18" charset="0"/>
              </a:rPr>
              <a:t>			-l’éducation à la santé</a:t>
            </a:r>
            <a:endParaRPr lang="fr-FR" b="1" dirty="0">
              <a:latin typeface="Times New Roman" pitchFamily="18" charset="0"/>
              <a:cs typeface="Times New Roman" pitchFamily="18" charset="0"/>
            </a:endParaRPr>
          </a:p>
          <a:p>
            <a:pPr indent="449263" algn="just" eaLnBrk="0" hangingPunct="0"/>
            <a:r>
              <a:rPr lang="fr-FR" b="1" dirty="0">
                <a:solidFill>
                  <a:srgbClr val="000000"/>
                </a:solidFill>
                <a:latin typeface="Times New Roman" pitchFamily="18" charset="0"/>
                <a:cs typeface="Times New Roman" pitchFamily="18" charset="0"/>
              </a:rPr>
              <a:t>			-l’éducation aux activités physiques et sportives</a:t>
            </a:r>
            <a:endParaRPr lang="fr-FR" b="1" dirty="0">
              <a:latin typeface="Times New Roman" pitchFamily="18" charset="0"/>
              <a:cs typeface="Times New Roman" pitchFamily="18" charset="0"/>
            </a:endParaRPr>
          </a:p>
          <a:p>
            <a:pPr indent="449263" algn="just" eaLnBrk="0" hangingPunct="0"/>
            <a:r>
              <a:rPr lang="fr-FR" b="1" dirty="0">
                <a:solidFill>
                  <a:srgbClr val="000000"/>
                </a:solidFill>
                <a:latin typeface="Times New Roman" pitchFamily="18" charset="0"/>
                <a:cs typeface="Times New Roman" pitchFamily="18" charset="0"/>
              </a:rPr>
              <a:t>			-l’éducation à l’hygiène de vie</a:t>
            </a:r>
            <a:endParaRPr lang="fr-FR" b="1" dirty="0">
              <a:latin typeface="Times New Roman" pitchFamily="18" charset="0"/>
              <a:cs typeface="Times New Roman" pitchFamily="18" charset="0"/>
            </a:endParaRPr>
          </a:p>
          <a:p>
            <a:pPr indent="449263" algn="just" eaLnBrk="0" hangingPunct="0"/>
            <a:r>
              <a:rPr lang="fr-FR" b="1" dirty="0">
                <a:solidFill>
                  <a:srgbClr val="000000"/>
                </a:solidFill>
                <a:latin typeface="Times New Roman" pitchFamily="18" charset="0"/>
                <a:cs typeface="Times New Roman" pitchFamily="18" charset="0"/>
              </a:rPr>
              <a:t>			-l’éducation à la citoyenneté</a:t>
            </a:r>
            <a:endParaRPr lang="fr-FR" b="1" dirty="0">
              <a:latin typeface="Times New Roman" pitchFamily="18" charset="0"/>
              <a:cs typeface="Times New Roman" pitchFamily="18"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1"/>
          <p:cNvSpPr>
            <a:spLocks noChangeArrowheads="1"/>
          </p:cNvSpPr>
          <p:nvPr/>
        </p:nvSpPr>
        <p:spPr bwMode="auto">
          <a:xfrm>
            <a:off x="0" y="534958"/>
            <a:ext cx="9144000" cy="2862322"/>
          </a:xfrm>
          <a:prstGeom prst="rect">
            <a:avLst/>
          </a:prstGeom>
          <a:noFill/>
          <a:ln w="9525">
            <a:noFill/>
            <a:miter lim="800000"/>
            <a:headEnd/>
            <a:tailEnd/>
          </a:ln>
        </p:spPr>
        <p:txBody>
          <a:bodyPr anchor="ctr">
            <a:spAutoFit/>
          </a:bodyPr>
          <a:lstStyle/>
          <a:p>
            <a:pPr algn="just" eaLnBrk="0" hangingPunct="0">
              <a:tabLst>
                <a:tab pos="539750" algn="l"/>
              </a:tabLst>
            </a:pPr>
            <a:r>
              <a:rPr lang="fr-FR" sz="2000" b="1" u="sng" dirty="0">
                <a:solidFill>
                  <a:srgbClr val="000000"/>
                </a:solidFill>
                <a:latin typeface="Times New Roman" pitchFamily="18" charset="0"/>
                <a:cs typeface="Times New Roman" pitchFamily="18" charset="0"/>
              </a:rPr>
              <a:t>X Il coordonne la mise en œuvre d’un projet d’action des AAN</a:t>
            </a:r>
          </a:p>
          <a:p>
            <a:pPr algn="just" eaLnBrk="0" hangingPunct="0">
              <a:tabLst>
                <a:tab pos="539750" algn="l"/>
              </a:tabLst>
            </a:pPr>
            <a:endParaRPr lang="fr-FR" sz="2000" b="1" dirty="0">
              <a:latin typeface="Times New Roman" pitchFamily="18" charset="0"/>
              <a:cs typeface="Times New Roman" pitchFamily="18" charset="0"/>
            </a:endParaRPr>
          </a:p>
          <a:p>
            <a:pPr algn="just" eaLnBrk="0" hangingPunct="0">
              <a:tabLst>
                <a:tab pos="539750" algn="l"/>
              </a:tabLst>
            </a:pPr>
            <a:r>
              <a:rPr lang="fr-FR" sz="2000" b="1" dirty="0">
                <a:solidFill>
                  <a:srgbClr val="000000"/>
                </a:solidFill>
                <a:latin typeface="Times New Roman" pitchFamily="18" charset="0"/>
                <a:cs typeface="Times New Roman" pitchFamily="18" charset="0"/>
              </a:rPr>
              <a:t>		-Il conçoit et gère un budget de fonctionnement</a:t>
            </a:r>
            <a:endParaRPr lang="fr-FR" sz="2000" b="1" dirty="0">
              <a:latin typeface="Times New Roman" pitchFamily="18" charset="0"/>
              <a:cs typeface="Times New Roman" pitchFamily="18" charset="0"/>
            </a:endParaRPr>
          </a:p>
          <a:p>
            <a:pPr algn="just" eaLnBrk="0" hangingPunct="0">
              <a:tabLst>
                <a:tab pos="539750" algn="l"/>
              </a:tabLst>
            </a:pPr>
            <a:r>
              <a:rPr lang="fr-FR" sz="2000" b="1" dirty="0">
                <a:solidFill>
                  <a:srgbClr val="000000"/>
                </a:solidFill>
                <a:latin typeface="Times New Roman" pitchFamily="18" charset="0"/>
                <a:cs typeface="Times New Roman" pitchFamily="18" charset="0"/>
              </a:rPr>
              <a:t>		-Il gère des projets pédagogiques et éducatifs avec des partenaires </a:t>
            </a:r>
            <a:r>
              <a:rPr lang="fr-FR" sz="2000" b="1" dirty="0" smtClean="0">
                <a:solidFill>
                  <a:srgbClr val="000000"/>
                </a:solidFill>
                <a:latin typeface="Times New Roman" pitchFamily="18" charset="0"/>
                <a:cs typeface="Times New Roman" pitchFamily="18" charset="0"/>
              </a:rPr>
              <a:t>Institutionnels </a:t>
            </a:r>
            <a:r>
              <a:rPr lang="fr-FR" sz="2000" b="1" dirty="0">
                <a:solidFill>
                  <a:srgbClr val="000000"/>
                </a:solidFill>
                <a:latin typeface="Times New Roman" pitchFamily="18" charset="0"/>
                <a:cs typeface="Times New Roman" pitchFamily="18" charset="0"/>
              </a:rPr>
              <a:t>ou extérieurs</a:t>
            </a:r>
          </a:p>
          <a:p>
            <a:pPr algn="just" eaLnBrk="0" hangingPunct="0">
              <a:tabLst>
                <a:tab pos="539750" algn="l"/>
              </a:tabLst>
            </a:pPr>
            <a:r>
              <a:rPr lang="fr-FR" sz="2000" b="1" dirty="0">
                <a:solidFill>
                  <a:srgbClr val="000000"/>
                </a:solidFill>
                <a:latin typeface="Times New Roman" pitchFamily="18" charset="0"/>
                <a:cs typeface="Times New Roman" pitchFamily="18" charset="0"/>
              </a:rPr>
              <a:t>		-Il coordonne des équipes autour de projets éducatifs ou de structure</a:t>
            </a:r>
            <a:endParaRPr lang="fr-FR" sz="2000" b="1" dirty="0">
              <a:latin typeface="Times New Roman" pitchFamily="18" charset="0"/>
              <a:cs typeface="Times New Roman" pitchFamily="18" charset="0"/>
            </a:endParaRPr>
          </a:p>
          <a:p>
            <a:pPr algn="just" eaLnBrk="0" hangingPunct="0">
              <a:tabLst>
                <a:tab pos="539750" algn="l"/>
              </a:tabLst>
            </a:pPr>
            <a:r>
              <a:rPr lang="fr-FR" sz="2000" b="1" dirty="0">
                <a:solidFill>
                  <a:srgbClr val="000000"/>
                </a:solidFill>
                <a:latin typeface="Times New Roman" pitchFamily="18" charset="0"/>
                <a:cs typeface="Times New Roman" pitchFamily="18" charset="0"/>
              </a:rPr>
              <a:t>		-Il participe à la gestion de la structure</a:t>
            </a:r>
            <a:endParaRPr lang="fr-FR" sz="2000" b="1" dirty="0">
              <a:latin typeface="Times New Roman" pitchFamily="18" charset="0"/>
              <a:cs typeface="Times New Roman" pitchFamily="18" charset="0"/>
            </a:endParaRPr>
          </a:p>
          <a:p>
            <a:pPr algn="just" eaLnBrk="0" hangingPunct="0">
              <a:tabLst>
                <a:tab pos="539750" algn="l"/>
              </a:tabLst>
            </a:pPr>
            <a:r>
              <a:rPr lang="fr-FR" sz="2000" b="1" dirty="0">
                <a:solidFill>
                  <a:srgbClr val="000000"/>
                </a:solidFill>
                <a:latin typeface="Times New Roman" pitchFamily="18" charset="0"/>
                <a:cs typeface="Times New Roman" pitchFamily="18" charset="0"/>
              </a:rPr>
              <a:t>		-Il met en œuvre et conduit des démarches éducatives dans une </a:t>
            </a:r>
            <a:r>
              <a:rPr lang="fr-FR" sz="2000" b="1" dirty="0" smtClean="0">
                <a:solidFill>
                  <a:srgbClr val="000000"/>
                </a:solidFill>
                <a:latin typeface="Times New Roman" pitchFamily="18" charset="0"/>
                <a:cs typeface="Times New Roman" pitchFamily="18" charset="0"/>
              </a:rPr>
              <a:t>perspective </a:t>
            </a:r>
            <a:r>
              <a:rPr lang="fr-FR" sz="2000" b="1" dirty="0">
                <a:solidFill>
                  <a:srgbClr val="000000"/>
                </a:solidFill>
                <a:latin typeface="Times New Roman" pitchFamily="18" charset="0"/>
                <a:cs typeface="Times New Roman" pitchFamily="18" charset="0"/>
              </a:rPr>
              <a:t>sociale et éducative</a:t>
            </a:r>
            <a:endParaRPr lang="fr-FR" sz="2000" b="1" dirty="0">
              <a:latin typeface="Times New Roman" pitchFamily="18" charset="0"/>
              <a:cs typeface="Times New Roman" pitchFamily="18"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1"/>
          <p:cNvSpPr>
            <a:spLocks noChangeArrowheads="1"/>
          </p:cNvSpPr>
          <p:nvPr/>
        </p:nvSpPr>
        <p:spPr bwMode="auto">
          <a:xfrm>
            <a:off x="0" y="545296"/>
            <a:ext cx="9144000" cy="3416320"/>
          </a:xfrm>
          <a:prstGeom prst="rect">
            <a:avLst/>
          </a:prstGeom>
          <a:noFill/>
          <a:ln w="9525">
            <a:noFill/>
            <a:miter lim="800000"/>
            <a:headEnd/>
            <a:tailEnd/>
          </a:ln>
        </p:spPr>
        <p:txBody>
          <a:bodyPr anchor="ctr">
            <a:spAutoFit/>
          </a:bodyPr>
          <a:lstStyle/>
          <a:p>
            <a:pPr algn="just" eaLnBrk="0" hangingPunct="0"/>
            <a:r>
              <a:rPr lang="fr-FR" b="1" u="sng" dirty="0">
                <a:solidFill>
                  <a:srgbClr val="000000"/>
                </a:solidFill>
                <a:latin typeface="Times New Roman" pitchFamily="18" charset="0"/>
                <a:cs typeface="Times New Roman" pitchFamily="18" charset="0"/>
              </a:rPr>
              <a:t>Il conduit des démarches pédagogiques et éducatives dans le domaine des AAN</a:t>
            </a:r>
          </a:p>
          <a:p>
            <a:pPr algn="just" eaLnBrk="0" hangingPunct="0"/>
            <a:endParaRPr lang="fr-FR" b="1" dirty="0">
              <a:latin typeface="Times New Roman" pitchFamily="18" charset="0"/>
              <a:cs typeface="Times New Roman" pitchFamily="18" charset="0"/>
            </a:endParaRPr>
          </a:p>
          <a:p>
            <a:pPr algn="just" eaLnBrk="0" hangingPunct="0"/>
            <a:r>
              <a:rPr lang="fr-FR" b="1" dirty="0">
                <a:solidFill>
                  <a:srgbClr val="000000"/>
                </a:solidFill>
                <a:latin typeface="Times New Roman" pitchFamily="18" charset="0"/>
                <a:cs typeface="Times New Roman" pitchFamily="18" charset="0"/>
              </a:rPr>
              <a:t>		-Il gère des groupes d’apprentissages dans les AAN</a:t>
            </a:r>
            <a:endParaRPr lang="fr-FR" b="1" dirty="0">
              <a:latin typeface="Times New Roman" pitchFamily="18" charset="0"/>
              <a:cs typeface="Times New Roman" pitchFamily="18" charset="0"/>
            </a:endParaRPr>
          </a:p>
          <a:p>
            <a:pPr algn="just" eaLnBrk="0" hangingPunct="0"/>
            <a:r>
              <a:rPr lang="fr-FR" b="1" dirty="0">
                <a:solidFill>
                  <a:srgbClr val="000000"/>
                </a:solidFill>
                <a:latin typeface="Times New Roman" pitchFamily="18" charset="0"/>
                <a:cs typeface="Times New Roman" pitchFamily="18" charset="0"/>
              </a:rPr>
              <a:t>		-Il assure le suivi pédagogique de groupes d’apprentissages dans les AAN </a:t>
            </a:r>
            <a:endParaRPr lang="fr-FR" b="1" dirty="0">
              <a:latin typeface="Times New Roman" pitchFamily="18" charset="0"/>
              <a:cs typeface="Times New Roman" pitchFamily="18" charset="0"/>
            </a:endParaRPr>
          </a:p>
          <a:p>
            <a:pPr algn="just" eaLnBrk="0" hangingPunct="0"/>
            <a:r>
              <a:rPr lang="fr-FR" b="1" dirty="0">
                <a:solidFill>
                  <a:srgbClr val="000000"/>
                </a:solidFill>
                <a:latin typeface="Times New Roman" pitchFamily="18" charset="0"/>
                <a:cs typeface="Times New Roman" pitchFamily="18" charset="0"/>
              </a:rPr>
              <a:t>		-Il entraîne les groupes d’apprentissages dans les AAN</a:t>
            </a:r>
          </a:p>
          <a:p>
            <a:pPr algn="just" eaLnBrk="0" hangingPunct="0"/>
            <a:endParaRPr lang="fr-FR" b="1" dirty="0">
              <a:latin typeface="Times New Roman" pitchFamily="18" charset="0"/>
              <a:cs typeface="Times New Roman" pitchFamily="18" charset="0"/>
            </a:endParaRPr>
          </a:p>
          <a:p>
            <a:pPr algn="just" eaLnBrk="0" hangingPunct="0"/>
            <a:r>
              <a:rPr lang="fr-FR" b="1" dirty="0">
                <a:solidFill>
                  <a:srgbClr val="000000"/>
                </a:solidFill>
                <a:latin typeface="Times New Roman" pitchFamily="18" charset="0"/>
                <a:cs typeface="Times New Roman" pitchFamily="18" charset="0"/>
              </a:rPr>
              <a:t>	</a:t>
            </a:r>
            <a:r>
              <a:rPr lang="fr-FR" b="1" u="sng" dirty="0">
                <a:solidFill>
                  <a:srgbClr val="000000"/>
                </a:solidFill>
                <a:latin typeface="Times New Roman" pitchFamily="18" charset="0"/>
                <a:cs typeface="Times New Roman" pitchFamily="18" charset="0"/>
              </a:rPr>
              <a:t>X Il conduit des actions de formations dans le domaine des AAN</a:t>
            </a:r>
            <a:endParaRPr lang="fr-FR" b="1" dirty="0">
              <a:latin typeface="Times New Roman" pitchFamily="18" charset="0"/>
              <a:cs typeface="Times New Roman" pitchFamily="18" charset="0"/>
            </a:endParaRPr>
          </a:p>
          <a:p>
            <a:pPr algn="just" eaLnBrk="0" hangingPunct="0"/>
            <a:r>
              <a:rPr lang="fr-FR" b="1" dirty="0">
                <a:solidFill>
                  <a:srgbClr val="000000"/>
                </a:solidFill>
                <a:latin typeface="Times New Roman" pitchFamily="18" charset="0"/>
                <a:cs typeface="Times New Roman" pitchFamily="18" charset="0"/>
              </a:rPr>
              <a:t>		-Il forme les éducateurs et animateurs des AAN</a:t>
            </a:r>
            <a:endParaRPr lang="fr-FR" b="1" dirty="0">
              <a:latin typeface="Times New Roman" pitchFamily="18" charset="0"/>
              <a:cs typeface="Times New Roman" pitchFamily="18" charset="0"/>
            </a:endParaRPr>
          </a:p>
          <a:p>
            <a:pPr algn="just" eaLnBrk="0" hangingPunct="0"/>
            <a:r>
              <a:rPr lang="fr-FR" b="1" dirty="0">
                <a:solidFill>
                  <a:srgbClr val="000000"/>
                </a:solidFill>
                <a:latin typeface="Times New Roman" pitchFamily="18" charset="0"/>
                <a:cs typeface="Times New Roman" pitchFamily="18" charset="0"/>
              </a:rPr>
              <a:t>		-Il met en place des actions de tutorat au sein de sa structure</a:t>
            </a:r>
            <a:endParaRPr lang="fr-FR" b="1" dirty="0">
              <a:latin typeface="Times New Roman" pitchFamily="18" charset="0"/>
              <a:cs typeface="Times New Roman" pitchFamily="18" charset="0"/>
            </a:endParaRPr>
          </a:p>
          <a:p>
            <a:pPr algn="just" eaLnBrk="0" hangingPunct="0"/>
            <a:r>
              <a:rPr lang="fr-FR" b="1" dirty="0">
                <a:solidFill>
                  <a:srgbClr val="000000"/>
                </a:solidFill>
                <a:latin typeface="Times New Roman" pitchFamily="18" charset="0"/>
                <a:cs typeface="Times New Roman" pitchFamily="18" charset="0"/>
              </a:rPr>
              <a:t>		-Il met en place des actions de tutorat dans les AAN</a:t>
            </a:r>
            <a:endParaRPr lang="fr-FR" b="1" dirty="0">
              <a:latin typeface="Times New Roman" pitchFamily="18" charset="0"/>
              <a:cs typeface="Times New Roman" pitchFamily="18" charset="0"/>
            </a:endParaRPr>
          </a:p>
          <a:p>
            <a:pPr algn="just" eaLnBrk="0" hangingPunct="0"/>
            <a:r>
              <a:rPr lang="fr-FR" b="1" dirty="0">
                <a:solidFill>
                  <a:srgbClr val="000000"/>
                </a:solidFill>
                <a:latin typeface="Times New Roman" pitchFamily="18" charset="0"/>
                <a:cs typeface="Times New Roman" pitchFamily="18" charset="0"/>
              </a:rPr>
              <a:t>		-Il est tuteur de formation pour les AAN</a:t>
            </a:r>
            <a:endParaRPr lang="fr-FR" b="1" dirty="0">
              <a:latin typeface="Times New Roman" pitchFamily="18" charset="0"/>
              <a:cs typeface="Times New Roman" pitchFamily="18" charset="0"/>
            </a:endParaRPr>
          </a:p>
          <a:p>
            <a:pPr eaLnBrk="0" hangingPunct="0"/>
            <a:endParaRPr lang="fr-FR"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1"/>
          <p:cNvSpPr>
            <a:spLocks noChangeArrowheads="1"/>
          </p:cNvSpPr>
          <p:nvPr/>
        </p:nvSpPr>
        <p:spPr bwMode="auto">
          <a:xfrm>
            <a:off x="0" y="442913"/>
            <a:ext cx="9144000" cy="4278312"/>
          </a:xfrm>
          <a:prstGeom prst="rect">
            <a:avLst/>
          </a:prstGeom>
          <a:noFill/>
          <a:ln w="9525">
            <a:noFill/>
            <a:miter lim="800000"/>
            <a:headEnd/>
            <a:tailEnd/>
          </a:ln>
        </p:spPr>
        <p:txBody>
          <a:bodyPr anchor="ctr">
            <a:spAutoFit/>
          </a:bodyPr>
          <a:lstStyle/>
          <a:p>
            <a:pPr algn="just" eaLnBrk="0" hangingPunct="0"/>
            <a:r>
              <a:rPr lang="fr-FR" sz="1600" b="1" dirty="0">
                <a:solidFill>
                  <a:srgbClr val="000000"/>
                </a:solidFill>
                <a:latin typeface="Times New Roman" pitchFamily="18" charset="0"/>
                <a:cs typeface="Times New Roman" pitchFamily="18" charset="0"/>
              </a:rPr>
              <a:t>Ce jour, l’ensemble de l’intersyndicale dépose ce projet de création de diplôme répondant aux orientations sociétales de la pratique, de la gestion et de l’organisation des structures et des activités marchandes liées aux activités aquatiques et de natation.</a:t>
            </a:r>
          </a:p>
          <a:p>
            <a:pPr algn="just" eaLnBrk="0" hangingPunct="0"/>
            <a:endParaRPr lang="fr-FR" sz="1600" b="1" dirty="0">
              <a:latin typeface="Times New Roman" pitchFamily="18" charset="0"/>
              <a:cs typeface="Times New Roman" pitchFamily="18" charset="0"/>
            </a:endParaRPr>
          </a:p>
          <a:p>
            <a:pPr algn="just" eaLnBrk="0" hangingPunct="0"/>
            <a:r>
              <a:rPr lang="fr-FR" sz="1600" b="1" dirty="0">
                <a:solidFill>
                  <a:srgbClr val="000000"/>
                </a:solidFill>
                <a:latin typeface="Times New Roman" pitchFamily="18" charset="0"/>
                <a:cs typeface="Times New Roman" pitchFamily="18" charset="0"/>
              </a:rPr>
              <a:t>Ce Diplôme est porté par  le monde professionnel comme le prévoit le décret 2006-1418, abrogé depuis, mais ayant permis la création des actuels DEJEPS et DESJEPS à orientation « sportive ». A l’appui de ce décret il est également prévu la création de DEJEPS « animation socio-éducatif ou culturelle » pouvant représenter un champ professionnel, comme le prévoit le DEJEPS AAN, qui serait le continuum d’une vraie filière aquatique dont le BPJEPS AAN ne serait que le premier élément, le DEJEPS le second.</a:t>
            </a:r>
          </a:p>
          <a:p>
            <a:pPr algn="just" eaLnBrk="0" hangingPunct="0"/>
            <a:endParaRPr lang="fr-FR" sz="1600" b="1" dirty="0">
              <a:solidFill>
                <a:srgbClr val="000000"/>
              </a:solidFill>
              <a:latin typeface="Times New Roman" pitchFamily="18" charset="0"/>
              <a:cs typeface="Times New Roman" pitchFamily="18" charset="0"/>
            </a:endParaRPr>
          </a:p>
          <a:p>
            <a:pPr algn="just" eaLnBrk="0" hangingPunct="0"/>
            <a:endParaRPr lang="fr-FR" sz="1600" b="1" dirty="0">
              <a:solidFill>
                <a:srgbClr val="000000"/>
              </a:solidFill>
              <a:latin typeface="Times New Roman" pitchFamily="18" charset="0"/>
              <a:cs typeface="Times New Roman" pitchFamily="18" charset="0"/>
            </a:endParaRPr>
          </a:p>
          <a:p>
            <a:pPr algn="just" eaLnBrk="0" hangingPunct="0"/>
            <a:endParaRPr lang="fr-FR" sz="1600" b="1" dirty="0">
              <a:latin typeface="Times New Roman" pitchFamily="18" charset="0"/>
              <a:cs typeface="Times New Roman" pitchFamily="18" charset="0"/>
            </a:endParaRPr>
          </a:p>
          <a:p>
            <a:pPr algn="just" eaLnBrk="0" hangingPunct="0"/>
            <a:r>
              <a:rPr lang="fr-FR" sz="1600" b="1" dirty="0">
                <a:solidFill>
                  <a:srgbClr val="000000"/>
                </a:solidFill>
                <a:latin typeface="Times New Roman" pitchFamily="18" charset="0"/>
                <a:cs typeface="Times New Roman" pitchFamily="18" charset="0"/>
              </a:rPr>
              <a:t>SNPMNS						                FAFPT</a:t>
            </a:r>
            <a:endParaRPr lang="fr-FR" sz="1600" b="1" dirty="0">
              <a:latin typeface="Times New Roman" pitchFamily="18" charset="0"/>
              <a:cs typeface="Times New Roman" pitchFamily="18" charset="0"/>
            </a:endParaRPr>
          </a:p>
          <a:p>
            <a:pPr algn="just" eaLnBrk="0" hangingPunct="0"/>
            <a:r>
              <a:rPr lang="fr-FR" sz="1600" b="1" dirty="0">
                <a:solidFill>
                  <a:srgbClr val="000000"/>
                </a:solidFill>
                <a:latin typeface="Times New Roman" pitchFamily="18" charset="0"/>
                <a:cs typeface="Times New Roman" pitchFamily="18" charset="0"/>
              </a:rPr>
              <a:t>CGT							CFDT</a:t>
            </a:r>
            <a:endParaRPr lang="fr-FR" sz="1600" b="1" dirty="0">
              <a:latin typeface="Times New Roman" pitchFamily="18" charset="0"/>
              <a:cs typeface="Times New Roman" pitchFamily="18" charset="0"/>
            </a:endParaRPr>
          </a:p>
          <a:p>
            <a:pPr algn="just" eaLnBrk="0" hangingPunct="0"/>
            <a:r>
              <a:rPr lang="fr-FR" sz="1600" b="1" dirty="0">
                <a:solidFill>
                  <a:srgbClr val="000000"/>
                </a:solidFill>
                <a:latin typeface="Times New Roman" pitchFamily="18" charset="0"/>
                <a:cs typeface="Times New Roman" pitchFamily="18" charset="0"/>
              </a:rPr>
              <a:t>SUD							FSU</a:t>
            </a:r>
            <a:endParaRPr lang="fr-FR" sz="1600" b="1" dirty="0">
              <a:latin typeface="Times New Roman" pitchFamily="18" charset="0"/>
              <a:cs typeface="Times New Roman" pitchFamily="18" charset="0"/>
            </a:endParaRPr>
          </a:p>
          <a:p>
            <a:pPr algn="just" eaLnBrk="0" hangingPunct="0"/>
            <a:r>
              <a:rPr lang="fr-FR" sz="1600" b="1" dirty="0">
                <a:solidFill>
                  <a:srgbClr val="000000"/>
                </a:solidFill>
                <a:latin typeface="Times New Roman" pitchFamily="18" charset="0"/>
                <a:cs typeface="Times New Roman" pitchFamily="18" charset="0"/>
              </a:rPr>
              <a:t>UNSA</a:t>
            </a:r>
            <a:endParaRPr lang="fr-FR" sz="1600" b="1" dirty="0">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1"/>
          <p:cNvSpPr>
            <a:spLocks noChangeArrowheads="1"/>
          </p:cNvSpPr>
          <p:nvPr/>
        </p:nvSpPr>
        <p:spPr bwMode="auto">
          <a:xfrm>
            <a:off x="0" y="373866"/>
            <a:ext cx="9144000" cy="3970318"/>
          </a:xfrm>
          <a:prstGeom prst="rect">
            <a:avLst/>
          </a:prstGeom>
          <a:noFill/>
          <a:ln w="9525">
            <a:noFill/>
            <a:miter lim="800000"/>
            <a:headEnd/>
            <a:tailEnd/>
          </a:ln>
        </p:spPr>
        <p:txBody>
          <a:bodyPr anchor="ctr">
            <a:spAutoFit/>
          </a:bodyPr>
          <a:lstStyle/>
          <a:p>
            <a:pPr algn="just" eaLnBrk="0" hangingPunct="0"/>
            <a:r>
              <a:rPr lang="fr-FR" sz="2000" b="1" u="sng" dirty="0">
                <a:solidFill>
                  <a:srgbClr val="000000"/>
                </a:solidFill>
                <a:latin typeface="Times New Roman" pitchFamily="18" charset="0"/>
                <a:cs typeface="Times New Roman" pitchFamily="18" charset="0"/>
              </a:rPr>
              <a:t>A-Profil type :</a:t>
            </a:r>
          </a:p>
          <a:p>
            <a:pPr algn="just" eaLnBrk="0" hangingPunct="0"/>
            <a:endParaRPr lang="fr-FR" sz="2000" b="1" dirty="0">
              <a:latin typeface="Times New Roman" pitchFamily="18" charset="0"/>
              <a:cs typeface="Times New Roman" pitchFamily="18" charset="0"/>
            </a:endParaRPr>
          </a:p>
          <a:p>
            <a:pPr algn="just" eaLnBrk="0" hangingPunct="0"/>
            <a:r>
              <a:rPr lang="fr-FR" sz="2000" b="1" dirty="0">
                <a:solidFill>
                  <a:srgbClr val="000000"/>
                </a:solidFill>
                <a:latin typeface="Times New Roman" pitchFamily="18" charset="0"/>
                <a:cs typeface="Times New Roman" pitchFamily="18" charset="0"/>
              </a:rPr>
              <a:t>Avant toute chose, force est de constater qu’il parait incontournable qu’il soit Titulaire obligatoirement d’un BEESAN, d’un CAEPMNS, d’un PSE 1 et d’un DSA à jour .Les connaissances requises pour l’exercice de cette mission sont indissociables de ce diplôme à jour.</a:t>
            </a:r>
          </a:p>
          <a:p>
            <a:pPr algn="just" eaLnBrk="0" hangingPunct="0"/>
            <a:endParaRPr lang="fr-FR" sz="2000" b="1" dirty="0">
              <a:latin typeface="Times New Roman" pitchFamily="18" charset="0"/>
              <a:cs typeface="Times New Roman" pitchFamily="18" charset="0"/>
            </a:endParaRPr>
          </a:p>
          <a:p>
            <a:pPr algn="just" eaLnBrk="0" hangingPunct="0"/>
            <a:r>
              <a:rPr lang="fr-FR" sz="2000" b="1" dirty="0">
                <a:solidFill>
                  <a:srgbClr val="000000"/>
                </a:solidFill>
                <a:latin typeface="Times New Roman" pitchFamily="18" charset="0"/>
                <a:cs typeface="Times New Roman" pitchFamily="18" charset="0"/>
              </a:rPr>
              <a:t>Il peut, et c’est, dans la grande majorité des cas, relevé du cadre d’emploi des éducateurs territoriaux des activités physiques et sportives : ETAPS (</a:t>
            </a:r>
            <a:r>
              <a:rPr lang="fr-FR" sz="2000" b="1" dirty="0" err="1">
                <a:solidFill>
                  <a:srgbClr val="000000"/>
                </a:solidFill>
                <a:latin typeface="Times New Roman" pitchFamily="18" charset="0"/>
                <a:cs typeface="Times New Roman" pitchFamily="18" charset="0"/>
              </a:rPr>
              <a:t>cat.B</a:t>
            </a:r>
            <a:r>
              <a:rPr lang="fr-FR" sz="2000" b="1" dirty="0">
                <a:solidFill>
                  <a:srgbClr val="000000"/>
                </a:solidFill>
                <a:latin typeface="Times New Roman" pitchFamily="18" charset="0"/>
                <a:cs typeface="Times New Roman" pitchFamily="18" charset="0"/>
              </a:rPr>
              <a:t>), mais il peut aussi bien être issu de la catégorie C (opérateur des Activités physiques et sportives : </a:t>
            </a:r>
            <a:r>
              <a:rPr lang="fr-FR" sz="2000" b="1" dirty="0" err="1">
                <a:solidFill>
                  <a:srgbClr val="000000"/>
                </a:solidFill>
                <a:latin typeface="Times New Roman" pitchFamily="18" charset="0"/>
                <a:cs typeface="Times New Roman" pitchFamily="18" charset="0"/>
              </a:rPr>
              <a:t>Otaps</a:t>
            </a:r>
            <a:r>
              <a:rPr lang="fr-FR" sz="2000" b="1" dirty="0">
                <a:solidFill>
                  <a:srgbClr val="000000"/>
                </a:solidFill>
                <a:latin typeface="Times New Roman" pitchFamily="18" charset="0"/>
                <a:cs typeface="Times New Roman" pitchFamily="18" charset="0"/>
              </a:rPr>
              <a:t>) que contractuel. Définition du cadre d’emploi D’ETAPS</a:t>
            </a:r>
          </a:p>
          <a:p>
            <a:pPr eaLnBrk="0" hangingPunct="0"/>
            <a:endParaRPr lang="fr-FR" sz="1600" b="1" dirty="0"/>
          </a:p>
          <a:p>
            <a:pPr eaLnBrk="0" hangingPunct="0"/>
            <a:endParaRPr lang="fr-FR" sz="1600" b="1" u="sng" dirty="0">
              <a:solidFill>
                <a:srgbClr val="000000"/>
              </a:solidFill>
              <a:latin typeface="Calibri" pitchFamily="34" charset="0"/>
              <a:cs typeface="Times New Roman" pitchFamily="18"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2" descr="nn,b,b,b,nbb"/>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051" name="Text Box 6"/>
          <p:cNvSpPr txBox="1">
            <a:spLocks noChangeArrowheads="1"/>
          </p:cNvSpPr>
          <p:nvPr/>
        </p:nvSpPr>
        <p:spPr bwMode="auto">
          <a:xfrm>
            <a:off x="0" y="2060848"/>
            <a:ext cx="9144000" cy="979069"/>
          </a:xfrm>
          <a:prstGeom prst="rect">
            <a:avLst/>
          </a:prstGeom>
          <a:noFill/>
          <a:ln w="9525">
            <a:noFill/>
            <a:miter lim="800000"/>
            <a:headEnd/>
            <a:tailEnd/>
          </a:ln>
        </p:spPr>
        <p:txBody>
          <a:bodyPr lIns="180000" tIns="180000" rIns="180000" bIns="180000">
            <a:spAutoFit/>
          </a:bodyPr>
          <a:lstStyle/>
          <a:p>
            <a:r>
              <a:rPr lang="fr-FR" sz="4000" b="1" dirty="0" smtClean="0">
                <a:latin typeface="Times New Roman" pitchFamily="18" charset="0"/>
                <a:cs typeface="Times New Roman" pitchFamily="18" charset="0"/>
              </a:rPr>
              <a:t>Merci de votre attention</a:t>
            </a:r>
            <a:endParaRPr lang="fr-FR" sz="1600" i="1" dirty="0">
              <a:latin typeface="Times New Roman" pitchFamily="18" charset="0"/>
              <a:cs typeface="Times New Roman" pitchFamily="18" charset="0"/>
            </a:endParaRPr>
          </a:p>
        </p:txBody>
      </p:sp>
      <p:pic>
        <p:nvPicPr>
          <p:cNvPr id="2052" name="Picture 23"/>
          <p:cNvPicPr>
            <a:picLocks noChangeAspect="1" noChangeArrowheads="1"/>
          </p:cNvPicPr>
          <p:nvPr/>
        </p:nvPicPr>
        <p:blipFill>
          <a:blip r:embed="rId3" cstate="print"/>
          <a:srcRect/>
          <a:stretch>
            <a:fillRect/>
          </a:stretch>
        </p:blipFill>
        <p:spPr bwMode="auto">
          <a:xfrm>
            <a:off x="0" y="0"/>
            <a:ext cx="9144000" cy="1409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
          <p:cNvSpPr>
            <a:spLocks noChangeArrowheads="1"/>
          </p:cNvSpPr>
          <p:nvPr/>
        </p:nvSpPr>
        <p:spPr bwMode="auto">
          <a:xfrm>
            <a:off x="0" y="-35968"/>
            <a:ext cx="9144000" cy="4616648"/>
          </a:xfrm>
          <a:prstGeom prst="rect">
            <a:avLst/>
          </a:prstGeom>
          <a:noFill/>
          <a:ln w="9525">
            <a:noFill/>
            <a:miter lim="800000"/>
            <a:headEnd/>
            <a:tailEnd/>
          </a:ln>
        </p:spPr>
        <p:txBody>
          <a:bodyPr wrap="square" anchor="ctr">
            <a:spAutoFit/>
          </a:bodyPr>
          <a:lstStyle/>
          <a:p>
            <a:pPr algn="just" eaLnBrk="0" hangingPunct="0"/>
            <a:r>
              <a:rPr lang="fr-FR" sz="2400" b="1" u="sng" dirty="0">
                <a:solidFill>
                  <a:srgbClr val="000000"/>
                </a:solidFill>
                <a:latin typeface="Times New Roman" pitchFamily="18" charset="0"/>
                <a:cs typeface="Times New Roman" pitchFamily="18" charset="0"/>
              </a:rPr>
              <a:t>Définition :</a:t>
            </a:r>
          </a:p>
          <a:p>
            <a:pPr algn="just" eaLnBrk="0" hangingPunct="0"/>
            <a:endParaRPr lang="fr-FR" b="1" dirty="0">
              <a:solidFill>
                <a:srgbClr val="000000"/>
              </a:solidFill>
              <a:latin typeface="Times New Roman" pitchFamily="18" charset="0"/>
              <a:cs typeface="Times New Roman" pitchFamily="18" charset="0"/>
            </a:endParaRPr>
          </a:p>
          <a:p>
            <a:pPr algn="just" eaLnBrk="0" hangingPunct="0"/>
            <a:r>
              <a:rPr lang="fr-FR" b="1" dirty="0">
                <a:solidFill>
                  <a:srgbClr val="000000"/>
                </a:solidFill>
                <a:latin typeface="Times New Roman" pitchFamily="18" charset="0"/>
                <a:cs typeface="Times New Roman" pitchFamily="18" charset="0"/>
              </a:rPr>
              <a:t>« Les membres du cadre d’emplois des éducateurs territoriaux des activités physiques et sportives préparent, coordonnent et mettent en œuvre sur le plan administratif, social, technique, pédagogique et éducatif, des activités physiques et sportives de la collectivité ou de l’établissement public. </a:t>
            </a:r>
            <a:r>
              <a:rPr lang="fr-FR" b="1" u="sng" dirty="0">
                <a:solidFill>
                  <a:srgbClr val="000000"/>
                </a:solidFill>
                <a:latin typeface="Times New Roman" pitchFamily="18" charset="0"/>
                <a:cs typeface="Times New Roman" pitchFamily="18" charset="0"/>
              </a:rPr>
              <a:t>Ils encadrent l’exercice d’activités sportives </a:t>
            </a:r>
            <a:r>
              <a:rPr lang="fr-FR" b="1" dirty="0">
                <a:solidFill>
                  <a:srgbClr val="000000"/>
                </a:solidFill>
                <a:latin typeface="Times New Roman" pitchFamily="18" charset="0"/>
                <a:cs typeface="Times New Roman" pitchFamily="18" charset="0"/>
              </a:rPr>
              <a:t>ou de plein air par des groupes d’enfants, d’adolescents et d’adultes. </a:t>
            </a:r>
            <a:r>
              <a:rPr lang="fr-FR" b="1" u="sng" dirty="0">
                <a:solidFill>
                  <a:srgbClr val="000000"/>
                </a:solidFill>
                <a:latin typeface="Times New Roman" pitchFamily="18" charset="0"/>
                <a:cs typeface="Times New Roman" pitchFamily="18" charset="0"/>
              </a:rPr>
              <a:t>Ils assurent la surveillance et la bonne tenue des équipements</a:t>
            </a:r>
            <a:r>
              <a:rPr lang="fr-FR" b="1" dirty="0">
                <a:solidFill>
                  <a:srgbClr val="000000"/>
                </a:solidFill>
                <a:latin typeface="Times New Roman" pitchFamily="18" charset="0"/>
                <a:cs typeface="Times New Roman" pitchFamily="18" charset="0"/>
              </a:rPr>
              <a:t>. </a:t>
            </a:r>
            <a:r>
              <a:rPr lang="fr-FR" b="1" u="sng" dirty="0">
                <a:solidFill>
                  <a:srgbClr val="000000"/>
                </a:solidFill>
                <a:latin typeface="Times New Roman" pitchFamily="18" charset="0"/>
                <a:cs typeface="Times New Roman" pitchFamily="18" charset="0"/>
              </a:rPr>
              <a:t>Ils veillent à la sécurité de participants et du public. Ils peuvent encadrer des agents de catégorie C. Les éducateurs des APS exerçant leurs fonctions dans des piscines peuvent être chefs de bassin. </a:t>
            </a:r>
            <a:endParaRPr lang="fr-FR" b="1" dirty="0">
              <a:latin typeface="Times New Roman" pitchFamily="18" charset="0"/>
              <a:cs typeface="Times New Roman" pitchFamily="18" charset="0"/>
            </a:endParaRPr>
          </a:p>
          <a:p>
            <a:pPr algn="just" eaLnBrk="0" hangingPunct="0"/>
            <a:r>
              <a:rPr lang="fr-FR" b="1" dirty="0">
                <a:solidFill>
                  <a:srgbClr val="000000"/>
                </a:solidFill>
                <a:latin typeface="Times New Roman" pitchFamily="18" charset="0"/>
                <a:cs typeface="Times New Roman" pitchFamily="18" charset="0"/>
              </a:rPr>
              <a:t>Les titulaires des grades d’éducateur principal des APS de 2e et 1ère classe ont vocation à occuper des emplois, relevant des domaines d’activités mentionnant ci-dessus, correspondant à un niveau particulier d’expertise. Ils encadrent les participants aux compétitions sportives. Ils peuvent participer à la conception du projet d’APS de la collectivité ou de l’établissement, à l’animation d’une structure et à l’élaboration du bilan de ces activités. Ils peuvent être adjoints du responsable de service. » </a:t>
            </a:r>
            <a:endParaRPr lang="fr-FR" b="1" dirty="0">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1"/>
          <p:cNvSpPr>
            <a:spLocks noChangeArrowheads="1"/>
          </p:cNvSpPr>
          <p:nvPr/>
        </p:nvSpPr>
        <p:spPr bwMode="auto">
          <a:xfrm>
            <a:off x="0" y="25400"/>
            <a:ext cx="9144000" cy="4522788"/>
          </a:xfrm>
          <a:prstGeom prst="rect">
            <a:avLst/>
          </a:prstGeom>
          <a:noFill/>
          <a:ln w="9525">
            <a:noFill/>
            <a:miter lim="800000"/>
            <a:headEnd/>
            <a:tailEnd/>
          </a:ln>
        </p:spPr>
        <p:txBody>
          <a:bodyPr anchor="ctr">
            <a:spAutoFit/>
          </a:bodyPr>
          <a:lstStyle/>
          <a:p>
            <a:pPr algn="just" eaLnBrk="0" hangingPunct="0">
              <a:buFontTx/>
              <a:buChar char="-"/>
            </a:pPr>
            <a:r>
              <a:rPr lang="fr-FR" sz="1600" b="1" dirty="0">
                <a:solidFill>
                  <a:srgbClr val="000000"/>
                </a:solidFill>
                <a:latin typeface="Times New Roman" pitchFamily="18" charset="0"/>
                <a:cs typeface="Times New Roman" pitchFamily="18" charset="0"/>
              </a:rPr>
              <a:t>Il a une parfaite connaissance de la réglementation sur l'hygiène et la sécurité et les établissements aquatiques (POSS, code de santé publique, </a:t>
            </a:r>
            <a:r>
              <a:rPr lang="fr-FR" sz="1600" b="1" dirty="0" err="1">
                <a:solidFill>
                  <a:srgbClr val="000000"/>
                </a:solidFill>
                <a:latin typeface="Times New Roman" pitchFamily="18" charset="0"/>
                <a:cs typeface="Times New Roman" pitchFamily="18" charset="0"/>
              </a:rPr>
              <a:t>etc</a:t>
            </a:r>
            <a:r>
              <a:rPr lang="fr-FR" sz="1600" b="1" dirty="0">
                <a:solidFill>
                  <a:srgbClr val="000000"/>
                </a:solidFill>
                <a:latin typeface="Times New Roman" pitchFamily="18" charset="0"/>
                <a:cs typeface="Times New Roman" pitchFamily="18" charset="0"/>
              </a:rPr>
              <a:t>…).</a:t>
            </a:r>
          </a:p>
          <a:p>
            <a:pPr algn="just" eaLnBrk="0" hangingPunct="0">
              <a:buFontTx/>
              <a:buChar char="-"/>
            </a:pPr>
            <a:endParaRPr lang="fr-FR" sz="1600" b="1" dirty="0">
              <a:latin typeface="Times New Roman" pitchFamily="18" charset="0"/>
              <a:cs typeface="Times New Roman" pitchFamily="18" charset="0"/>
            </a:endParaRPr>
          </a:p>
          <a:p>
            <a:pPr algn="just" eaLnBrk="0" hangingPunct="0">
              <a:buFontTx/>
              <a:buChar char="-"/>
            </a:pPr>
            <a:r>
              <a:rPr lang="fr-FR" sz="1600" b="1" dirty="0">
                <a:solidFill>
                  <a:srgbClr val="000000"/>
                </a:solidFill>
                <a:latin typeface="Times New Roman" pitchFamily="18" charset="0"/>
                <a:cs typeface="Times New Roman" pitchFamily="18" charset="0"/>
              </a:rPr>
              <a:t>il maitrise les  statuts de la fonction publique territoriale et des structures de la fonction publique territoriale (Centre de gestion, CAP, CHSCT, CTP, Médecine du travail).</a:t>
            </a:r>
          </a:p>
          <a:p>
            <a:pPr algn="just" eaLnBrk="0" hangingPunct="0">
              <a:buFontTx/>
              <a:buChar char="-"/>
            </a:pPr>
            <a:endParaRPr lang="fr-FR" sz="1600" b="1" dirty="0">
              <a:latin typeface="Times New Roman" pitchFamily="18" charset="0"/>
              <a:cs typeface="Times New Roman" pitchFamily="18" charset="0"/>
            </a:endParaRPr>
          </a:p>
          <a:p>
            <a:pPr algn="just" eaLnBrk="0" hangingPunct="0">
              <a:buFontTx/>
              <a:buChar char="-"/>
            </a:pPr>
            <a:r>
              <a:rPr lang="fr-FR" sz="1600" b="1" dirty="0">
                <a:solidFill>
                  <a:srgbClr val="000000"/>
                </a:solidFill>
                <a:latin typeface="Times New Roman" pitchFamily="18" charset="0"/>
                <a:cs typeface="Times New Roman" pitchFamily="18" charset="0"/>
              </a:rPr>
              <a:t>Il connait la réglementation imposée par les différents ministères auxquelles il doit se référer et collabore avec les services de l’état (Préfecture, Agence Régionale de Santé (ARS), Direction Régionale Jeunesse Sport et Cohésion Sociale (DRJSCS), </a:t>
            </a:r>
            <a:r>
              <a:rPr lang="fr-FR" sz="1600" b="1" dirty="0" err="1">
                <a:solidFill>
                  <a:srgbClr val="000000"/>
                </a:solidFill>
                <a:latin typeface="Times New Roman" pitchFamily="18" charset="0"/>
                <a:cs typeface="Times New Roman" pitchFamily="18" charset="0"/>
              </a:rPr>
              <a:t>etc</a:t>
            </a:r>
            <a:r>
              <a:rPr lang="fr-FR" sz="1600" b="1" dirty="0">
                <a:solidFill>
                  <a:srgbClr val="000000"/>
                </a:solidFill>
                <a:latin typeface="Times New Roman" pitchFamily="18" charset="0"/>
                <a:cs typeface="Times New Roman" pitchFamily="18" charset="0"/>
              </a:rPr>
              <a:t>…)</a:t>
            </a:r>
          </a:p>
          <a:p>
            <a:pPr algn="just" eaLnBrk="0" hangingPunct="0">
              <a:buFontTx/>
              <a:buChar char="-"/>
            </a:pPr>
            <a:endParaRPr lang="fr-FR" sz="1600" b="1" dirty="0">
              <a:latin typeface="Times New Roman" pitchFamily="18" charset="0"/>
              <a:cs typeface="Times New Roman" pitchFamily="18" charset="0"/>
            </a:endParaRPr>
          </a:p>
          <a:p>
            <a:pPr algn="just" eaLnBrk="0" hangingPunct="0"/>
            <a:r>
              <a:rPr lang="fr-FR" sz="1600" b="1" dirty="0">
                <a:solidFill>
                  <a:srgbClr val="000000"/>
                </a:solidFill>
                <a:latin typeface="Times New Roman" pitchFamily="18" charset="0"/>
                <a:cs typeface="Times New Roman" pitchFamily="18" charset="0"/>
              </a:rPr>
              <a:t>-Il dispose de connaissances approfondies de la pédagogie des APS.</a:t>
            </a:r>
          </a:p>
          <a:p>
            <a:pPr algn="just" eaLnBrk="0" hangingPunct="0"/>
            <a:endParaRPr lang="fr-FR" sz="1600" b="1" dirty="0">
              <a:latin typeface="Times New Roman" pitchFamily="18" charset="0"/>
              <a:cs typeface="Times New Roman" pitchFamily="18" charset="0"/>
            </a:endParaRPr>
          </a:p>
          <a:p>
            <a:pPr algn="just" eaLnBrk="0" hangingPunct="0"/>
            <a:r>
              <a:rPr lang="fr-FR" sz="1600" b="1" dirty="0">
                <a:solidFill>
                  <a:srgbClr val="000000"/>
                </a:solidFill>
                <a:latin typeface="Times New Roman" pitchFamily="18" charset="0"/>
                <a:cs typeface="Times New Roman" pitchFamily="18" charset="0"/>
              </a:rPr>
              <a:t> - Il connait la réglementation de l’enseignement en milieu scolaire (code de l’Education), sportif (code du sport) et associatif(loi 1901).</a:t>
            </a:r>
            <a:endParaRPr lang="fr-FR" sz="1600" b="1" dirty="0">
              <a:latin typeface="Times New Roman" pitchFamily="18" charset="0"/>
              <a:cs typeface="Times New Roman" pitchFamily="18" charset="0"/>
            </a:endParaRPr>
          </a:p>
          <a:p>
            <a:pPr algn="just" eaLnBrk="0" hangingPunct="0"/>
            <a:r>
              <a:rPr lang="fr-FR" sz="1600" b="1" dirty="0">
                <a:solidFill>
                  <a:srgbClr val="000000"/>
                </a:solidFill>
                <a:latin typeface="Times New Roman" pitchFamily="18" charset="0"/>
                <a:cs typeface="Times New Roman" pitchFamily="18" charset="0"/>
              </a:rPr>
              <a:t>  </a:t>
            </a:r>
            <a:br>
              <a:rPr lang="fr-FR" sz="1600" b="1" dirty="0">
                <a:solidFill>
                  <a:srgbClr val="000000"/>
                </a:solidFill>
                <a:latin typeface="Times New Roman" pitchFamily="18" charset="0"/>
                <a:cs typeface="Times New Roman" pitchFamily="18" charset="0"/>
              </a:rPr>
            </a:br>
            <a:r>
              <a:rPr lang="fr-FR" sz="1600" b="1" dirty="0">
                <a:solidFill>
                  <a:srgbClr val="000000"/>
                </a:solidFill>
                <a:latin typeface="Times New Roman" pitchFamily="18" charset="0"/>
                <a:cs typeface="Times New Roman" pitchFamily="18" charset="0"/>
              </a:rPr>
              <a:t>- Il a connaissance des aspects fondamentaux de la motricité humaine.</a:t>
            </a:r>
          </a:p>
          <a:p>
            <a:pPr algn="just" eaLnBrk="0" hangingPunct="0"/>
            <a:endParaRPr lang="fr-FR" sz="1600" b="1" dirty="0">
              <a:latin typeface="Times New Roman" pitchFamily="18" charset="0"/>
              <a:cs typeface="Times New Roman" pitchFamily="18" charset="0"/>
            </a:endParaRPr>
          </a:p>
          <a:p>
            <a:pPr algn="just" eaLnBrk="0" hangingPunct="0"/>
            <a:r>
              <a:rPr lang="fr-FR" sz="1600" b="1" dirty="0">
                <a:solidFill>
                  <a:srgbClr val="000000"/>
                </a:solidFill>
                <a:latin typeface="Times New Roman" pitchFamily="18" charset="0"/>
                <a:cs typeface="Times New Roman" pitchFamily="18" charset="0"/>
              </a:rPr>
              <a:t>- Il a capacité à la pratique des gestes de premiers secours.</a:t>
            </a:r>
            <a:endParaRPr lang="fr-FR" sz="1600" b="1" dirty="0">
              <a:latin typeface="Times New Roman"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1"/>
          <p:cNvSpPr>
            <a:spLocks noChangeArrowheads="1"/>
          </p:cNvSpPr>
          <p:nvPr/>
        </p:nvSpPr>
        <p:spPr bwMode="auto">
          <a:xfrm>
            <a:off x="0" y="-211554"/>
            <a:ext cx="9144000" cy="5601533"/>
          </a:xfrm>
          <a:prstGeom prst="rect">
            <a:avLst/>
          </a:prstGeom>
          <a:noFill/>
          <a:ln w="9525">
            <a:noFill/>
            <a:miter lim="800000"/>
            <a:headEnd/>
            <a:tailEnd/>
          </a:ln>
        </p:spPr>
        <p:txBody>
          <a:bodyPr anchor="ctr">
            <a:spAutoFit/>
          </a:bodyPr>
          <a:lstStyle/>
          <a:p>
            <a:pPr eaLnBrk="0" hangingPunct="0"/>
            <a:r>
              <a:rPr lang="fr-FR" sz="1100" dirty="0">
                <a:solidFill>
                  <a:srgbClr val="000000"/>
                </a:solidFill>
              </a:rPr>
              <a:t> </a:t>
            </a:r>
          </a:p>
          <a:p>
            <a:pPr algn="just" eaLnBrk="0" hangingPunct="0"/>
            <a:endParaRPr lang="fr-FR" sz="1100" dirty="0">
              <a:solidFill>
                <a:srgbClr val="000000"/>
              </a:solidFill>
            </a:endParaRPr>
          </a:p>
          <a:p>
            <a:pPr algn="just" eaLnBrk="0" hangingPunct="0"/>
            <a:endParaRPr lang="fr-FR" sz="1100" b="1" dirty="0">
              <a:solidFill>
                <a:srgbClr val="000000"/>
              </a:solidFill>
            </a:endParaRPr>
          </a:p>
          <a:p>
            <a:pPr algn="just" eaLnBrk="0" hangingPunct="0"/>
            <a:r>
              <a:rPr lang="fr-FR" sz="2400" b="1" u="sng" dirty="0">
                <a:solidFill>
                  <a:srgbClr val="000000"/>
                </a:solidFill>
                <a:latin typeface="Times New Roman" pitchFamily="18" charset="0"/>
                <a:cs typeface="Times New Roman" pitchFamily="18" charset="0"/>
              </a:rPr>
              <a:t>Surveillance :</a:t>
            </a:r>
          </a:p>
          <a:p>
            <a:pPr algn="just" eaLnBrk="0" hangingPunct="0"/>
            <a:r>
              <a:rPr lang="fr-FR" sz="1600" b="1" dirty="0">
                <a:solidFill>
                  <a:srgbClr val="000000"/>
                </a:solidFill>
                <a:latin typeface="Times New Roman" pitchFamily="18" charset="0"/>
                <a:cs typeface="Times New Roman" pitchFamily="18" charset="0"/>
              </a:rPr>
              <a:t/>
            </a:r>
            <a:br>
              <a:rPr lang="fr-FR" sz="1600" b="1" dirty="0">
                <a:solidFill>
                  <a:srgbClr val="000000"/>
                </a:solidFill>
                <a:latin typeface="Times New Roman" pitchFamily="18" charset="0"/>
                <a:cs typeface="Times New Roman" pitchFamily="18" charset="0"/>
              </a:rPr>
            </a:br>
            <a:r>
              <a:rPr lang="fr-FR" sz="1600" b="1" dirty="0">
                <a:solidFill>
                  <a:srgbClr val="000000"/>
                </a:solidFill>
                <a:latin typeface="Times New Roman" pitchFamily="18" charset="0"/>
                <a:cs typeface="Times New Roman" pitchFamily="18" charset="0"/>
              </a:rPr>
              <a:t>- il organise l’accueil des usagers.</a:t>
            </a:r>
            <a:endParaRPr lang="fr-FR" sz="1600" b="1" dirty="0">
              <a:latin typeface="Times New Roman" pitchFamily="18" charset="0"/>
              <a:cs typeface="Times New Roman" pitchFamily="18" charset="0"/>
            </a:endParaRPr>
          </a:p>
          <a:p>
            <a:pPr algn="just" eaLnBrk="0" hangingPunct="0"/>
            <a:r>
              <a:rPr lang="fr-FR" sz="1600" b="1" dirty="0">
                <a:solidFill>
                  <a:srgbClr val="000000"/>
                </a:solidFill>
                <a:latin typeface="Times New Roman" pitchFamily="18" charset="0"/>
                <a:cs typeface="Times New Roman" pitchFamily="18" charset="0"/>
              </a:rPr>
              <a:t>- Il assure la surveillance et le sauvetage des différents usagers (appliquer le POSS et les procédures de secours, appliquer et faire appliquer le règlement intérieur et la réglementation).</a:t>
            </a:r>
            <a:endParaRPr lang="fr-FR" sz="1600" b="1" dirty="0">
              <a:latin typeface="Times New Roman" pitchFamily="18" charset="0"/>
              <a:cs typeface="Times New Roman" pitchFamily="18" charset="0"/>
            </a:endParaRPr>
          </a:p>
          <a:p>
            <a:pPr algn="just" eaLnBrk="0" hangingPunct="0"/>
            <a:r>
              <a:rPr lang="fr-FR" sz="1600" b="1" dirty="0">
                <a:solidFill>
                  <a:srgbClr val="000000"/>
                </a:solidFill>
                <a:latin typeface="Times New Roman" pitchFamily="18" charset="0"/>
                <a:cs typeface="Times New Roman" pitchFamily="18" charset="0"/>
              </a:rPr>
              <a:t>- Il tient à jour les différents états comme main courante, fiche d'intervention, rapport d'accident. .</a:t>
            </a:r>
            <a:endParaRPr lang="fr-FR" sz="1600" b="1" dirty="0">
              <a:latin typeface="Times New Roman" pitchFamily="18" charset="0"/>
              <a:cs typeface="Times New Roman" pitchFamily="18" charset="0"/>
            </a:endParaRPr>
          </a:p>
          <a:p>
            <a:pPr algn="just" eaLnBrk="0" hangingPunct="0">
              <a:buFontTx/>
              <a:buChar char="-"/>
            </a:pPr>
            <a:r>
              <a:rPr lang="fr-FR" sz="1600" b="1" dirty="0">
                <a:solidFill>
                  <a:srgbClr val="000000"/>
                </a:solidFill>
                <a:latin typeface="Times New Roman" pitchFamily="18" charset="0"/>
                <a:cs typeface="Times New Roman" pitchFamily="18" charset="0"/>
              </a:rPr>
              <a:t>Il participe activement aux exercices de sécurité, de secours et aux formations continues obligatoires (pse1).</a:t>
            </a:r>
          </a:p>
          <a:p>
            <a:pPr algn="just" eaLnBrk="0" hangingPunct="0">
              <a:buFontTx/>
              <a:buChar char="-"/>
            </a:pPr>
            <a:endParaRPr lang="fr-FR" sz="1600" b="1" dirty="0">
              <a:latin typeface="Times New Roman" pitchFamily="18" charset="0"/>
              <a:cs typeface="Times New Roman" pitchFamily="18" charset="0"/>
            </a:endParaRPr>
          </a:p>
          <a:p>
            <a:pPr algn="just" eaLnBrk="0" hangingPunct="0"/>
            <a:r>
              <a:rPr lang="fr-FR" sz="1600" b="1" dirty="0">
                <a:solidFill>
                  <a:srgbClr val="000000"/>
                </a:solidFill>
                <a:latin typeface="Times New Roman" pitchFamily="18" charset="0"/>
                <a:cs typeface="Times New Roman" pitchFamily="18" charset="0"/>
              </a:rPr>
              <a:t> Activités et tâches liées à la tenue des équipements : </a:t>
            </a:r>
          </a:p>
          <a:p>
            <a:pPr eaLnBrk="0" hangingPunct="0"/>
            <a:r>
              <a:rPr lang="fr-FR" sz="1600" b="1" dirty="0">
                <a:solidFill>
                  <a:srgbClr val="000000"/>
                </a:solidFill>
                <a:latin typeface="Times New Roman" pitchFamily="18" charset="0"/>
                <a:cs typeface="Times New Roman" pitchFamily="18" charset="0"/>
              </a:rPr>
              <a:t/>
            </a:r>
            <a:br>
              <a:rPr lang="fr-FR" sz="1600" b="1" dirty="0">
                <a:solidFill>
                  <a:srgbClr val="000000"/>
                </a:solidFill>
                <a:latin typeface="Times New Roman" pitchFamily="18" charset="0"/>
                <a:cs typeface="Times New Roman" pitchFamily="18" charset="0"/>
              </a:rPr>
            </a:br>
            <a:r>
              <a:rPr lang="fr-FR" sz="1600" b="1" dirty="0">
                <a:solidFill>
                  <a:srgbClr val="000000"/>
                </a:solidFill>
                <a:latin typeface="Times New Roman" pitchFamily="18" charset="0"/>
                <a:cs typeface="Times New Roman" pitchFamily="18" charset="0"/>
              </a:rPr>
              <a:t>- il vérifie chaque jour le bon fonctionnement du matériel de réanimation, de communication et le bon état de l'infirmerie (vérifier chaque semaine l'approvisionnement et les dates de validité des produits de premiers secours.). </a:t>
            </a:r>
            <a:br>
              <a:rPr lang="fr-FR" sz="1600" b="1" dirty="0">
                <a:solidFill>
                  <a:srgbClr val="000000"/>
                </a:solidFill>
                <a:latin typeface="Times New Roman" pitchFamily="18" charset="0"/>
                <a:cs typeface="Times New Roman" pitchFamily="18" charset="0"/>
              </a:rPr>
            </a:br>
            <a:r>
              <a:rPr lang="fr-FR" sz="1600" b="1" dirty="0">
                <a:solidFill>
                  <a:srgbClr val="000000"/>
                </a:solidFill>
                <a:latin typeface="Times New Roman" pitchFamily="18" charset="0"/>
                <a:cs typeface="Times New Roman" pitchFamily="18" charset="0"/>
              </a:rPr>
              <a:t>- il assure la manutention quotidienne : aménagements des bassins (lignes, parcours..., rangement du matériel, système de levage </a:t>
            </a:r>
            <a:r>
              <a:rPr lang="fr-FR" sz="1600" b="1" dirty="0" err="1">
                <a:solidFill>
                  <a:srgbClr val="000000"/>
                </a:solidFill>
                <a:latin typeface="Times New Roman" pitchFamily="18" charset="0"/>
                <a:cs typeface="Times New Roman" pitchFamily="18" charset="0"/>
              </a:rPr>
              <a:t>pmr</a:t>
            </a:r>
            <a:r>
              <a:rPr lang="fr-FR" sz="1600" b="1" dirty="0">
                <a:solidFill>
                  <a:srgbClr val="000000"/>
                </a:solidFill>
                <a:latin typeface="Times New Roman" pitchFamily="18" charset="0"/>
                <a:cs typeface="Times New Roman" pitchFamily="18" charset="0"/>
              </a:rPr>
              <a:t>, prêt de matériel...)</a:t>
            </a:r>
            <a:endParaRPr lang="fr-FR" sz="1600" b="1" dirty="0">
              <a:latin typeface="Times New Roman" pitchFamily="18" charset="0"/>
              <a:cs typeface="Times New Roman" pitchFamily="18" charset="0"/>
            </a:endParaRPr>
          </a:p>
          <a:p>
            <a:pPr eaLnBrk="0" hangingPunct="0"/>
            <a:r>
              <a:rPr lang="fr-FR" sz="1600" b="1" dirty="0" smtClean="0">
                <a:solidFill>
                  <a:srgbClr val="000000"/>
                </a:solidFill>
                <a:latin typeface="Times New Roman" pitchFamily="18" charset="0"/>
                <a:cs typeface="Times New Roman" pitchFamily="18" charset="0"/>
              </a:rPr>
              <a:t>-Il </a:t>
            </a:r>
            <a:r>
              <a:rPr lang="fr-FR" sz="1600" b="1" dirty="0">
                <a:solidFill>
                  <a:srgbClr val="000000"/>
                </a:solidFill>
                <a:latin typeface="Times New Roman" pitchFamily="18" charset="0"/>
                <a:cs typeface="Times New Roman" pitchFamily="18" charset="0"/>
              </a:rPr>
              <a:t>assure le suivi de l'entretien et du fonctionnement technique.</a:t>
            </a:r>
            <a:br>
              <a:rPr lang="fr-FR" sz="1600" b="1" dirty="0">
                <a:solidFill>
                  <a:srgbClr val="000000"/>
                </a:solidFill>
                <a:latin typeface="Times New Roman" pitchFamily="18" charset="0"/>
                <a:cs typeface="Times New Roman" pitchFamily="18" charset="0"/>
              </a:rPr>
            </a:br>
            <a:r>
              <a:rPr lang="fr-FR" sz="1600" b="1" dirty="0" smtClean="0">
                <a:solidFill>
                  <a:srgbClr val="000000"/>
                </a:solidFill>
                <a:latin typeface="Times New Roman" pitchFamily="18" charset="0"/>
                <a:cs typeface="Times New Roman" pitchFamily="18" charset="0"/>
              </a:rPr>
              <a:t>-il </a:t>
            </a:r>
            <a:r>
              <a:rPr lang="fr-FR" sz="1600" b="1" dirty="0">
                <a:solidFill>
                  <a:srgbClr val="000000"/>
                </a:solidFill>
                <a:latin typeface="Times New Roman" pitchFamily="18" charset="0"/>
                <a:cs typeface="Times New Roman" pitchFamily="18" charset="0"/>
              </a:rPr>
              <a:t>assure le suivi de l'entretien du matériel pédagogique.</a:t>
            </a:r>
            <a:r>
              <a:rPr lang="fr-FR" sz="1100" dirty="0">
                <a:solidFill>
                  <a:srgbClr val="000000"/>
                </a:solidFill>
              </a:rPr>
              <a:t/>
            </a:r>
            <a:br>
              <a:rPr lang="fr-FR" sz="1100" dirty="0">
                <a:solidFill>
                  <a:srgbClr val="000000"/>
                </a:solidFill>
              </a:rPr>
            </a:br>
            <a:r>
              <a:rPr lang="fr-FR" sz="1100" dirty="0">
                <a:solidFill>
                  <a:srgbClr val="000000"/>
                </a:solidFill>
              </a:rPr>
              <a:t/>
            </a:r>
            <a:br>
              <a:rPr lang="fr-FR" sz="1100" dirty="0">
                <a:solidFill>
                  <a:srgbClr val="000000"/>
                </a:solidFill>
              </a:rPr>
            </a:br>
            <a:endParaRPr lang="fr-FR"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1"/>
          <p:cNvSpPr>
            <a:spLocks noChangeArrowheads="1"/>
          </p:cNvSpPr>
          <p:nvPr/>
        </p:nvSpPr>
        <p:spPr bwMode="auto">
          <a:xfrm>
            <a:off x="0" y="535752"/>
            <a:ext cx="9144000" cy="2862322"/>
          </a:xfrm>
          <a:prstGeom prst="rect">
            <a:avLst/>
          </a:prstGeom>
          <a:noFill/>
          <a:ln w="9525">
            <a:noFill/>
            <a:miter lim="800000"/>
            <a:headEnd/>
            <a:tailEnd/>
          </a:ln>
        </p:spPr>
        <p:txBody>
          <a:bodyPr anchor="ctr">
            <a:spAutoFit/>
          </a:bodyPr>
          <a:lstStyle/>
          <a:p>
            <a:pPr algn="just" eaLnBrk="0" hangingPunct="0"/>
            <a:r>
              <a:rPr lang="fr-FR" sz="2000" b="1" dirty="0">
                <a:solidFill>
                  <a:srgbClr val="000000"/>
                </a:solidFill>
                <a:latin typeface="Times New Roman" pitchFamily="18" charset="0"/>
                <a:cs typeface="Times New Roman" pitchFamily="18" charset="0"/>
              </a:rPr>
              <a:t> Le chef de bassin doit avoir pour qualité de la rigueur, le sens de l’organisation, de la disponibilité, avoir un sens développé de la pédagogie, du management, de la communication et s’avoir s’adapter aux situations d’urgence ! </a:t>
            </a:r>
          </a:p>
          <a:p>
            <a:pPr algn="just" eaLnBrk="0" hangingPunct="0"/>
            <a:endParaRPr lang="fr-FR" sz="2000" b="1" dirty="0">
              <a:solidFill>
                <a:srgbClr val="000000"/>
              </a:solidFill>
              <a:latin typeface="Times New Roman" pitchFamily="18" charset="0"/>
              <a:cs typeface="Times New Roman" pitchFamily="18" charset="0"/>
            </a:endParaRPr>
          </a:p>
          <a:p>
            <a:pPr algn="just" eaLnBrk="0" hangingPunct="0"/>
            <a:endParaRPr lang="fr-FR" sz="2000" dirty="0">
              <a:latin typeface="Times New Roman" pitchFamily="18" charset="0"/>
              <a:cs typeface="Times New Roman" pitchFamily="18" charset="0"/>
            </a:endParaRPr>
          </a:p>
          <a:p>
            <a:pPr algn="just" eaLnBrk="0" hangingPunct="0"/>
            <a:r>
              <a:rPr lang="fr-FR" sz="2000" b="1" dirty="0">
                <a:solidFill>
                  <a:srgbClr val="000000"/>
                </a:solidFill>
                <a:latin typeface="Times New Roman" pitchFamily="18" charset="0"/>
                <a:cs typeface="Times New Roman" pitchFamily="18" charset="0"/>
              </a:rPr>
              <a:t>A l’énumération des critères qui devraient composer la fonction, l’on peut se rendre compte que son panel d’intervention est multiple et requière une polyvalence et un socle de connaissances qui ne peut s’acquérir qu’avec une bonne pratique du métier de MNS et après avoir eu une expérience conséquente.</a:t>
            </a:r>
            <a:endParaRPr lang="fr-FR" sz="2000" dirty="0">
              <a:latin typeface="Times New Roman" pitchFamily="18" charset="0"/>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1"/>
          <p:cNvSpPr>
            <a:spLocks noChangeArrowheads="1"/>
          </p:cNvSpPr>
          <p:nvPr/>
        </p:nvSpPr>
        <p:spPr bwMode="auto">
          <a:xfrm>
            <a:off x="0" y="145524"/>
            <a:ext cx="9144000" cy="3785652"/>
          </a:xfrm>
          <a:prstGeom prst="rect">
            <a:avLst/>
          </a:prstGeom>
          <a:noFill/>
          <a:ln w="9525">
            <a:noFill/>
            <a:miter lim="800000"/>
            <a:headEnd/>
            <a:tailEnd/>
          </a:ln>
        </p:spPr>
        <p:txBody>
          <a:bodyPr anchor="ctr">
            <a:spAutoFit/>
          </a:bodyPr>
          <a:lstStyle/>
          <a:p>
            <a:pPr eaLnBrk="0" hangingPunct="0"/>
            <a:r>
              <a:rPr lang="fr-FR" sz="1600" b="1" u="sng" dirty="0">
                <a:solidFill>
                  <a:srgbClr val="000000"/>
                </a:solidFill>
                <a:latin typeface="Times New Roman" pitchFamily="18" charset="0"/>
                <a:cs typeface="Times New Roman" pitchFamily="18" charset="0"/>
              </a:rPr>
              <a:t>B- définition des principales missions directement liées à la gestion des noyades dont relève les fonctions de chef de bassin</a:t>
            </a:r>
            <a:r>
              <a:rPr lang="fr-FR" sz="1600" b="1" dirty="0">
                <a:solidFill>
                  <a:srgbClr val="000000"/>
                </a:solidFill>
                <a:latin typeface="Times New Roman" pitchFamily="18" charset="0"/>
                <a:cs typeface="Times New Roman" pitchFamily="18" charset="0"/>
              </a:rPr>
              <a:t> : </a:t>
            </a:r>
          </a:p>
          <a:p>
            <a:pPr eaLnBrk="0" hangingPunct="0"/>
            <a:endParaRPr lang="fr-FR" sz="1600" b="1" dirty="0">
              <a:latin typeface="Times New Roman" pitchFamily="18" charset="0"/>
              <a:cs typeface="Times New Roman" pitchFamily="18" charset="0"/>
            </a:endParaRPr>
          </a:p>
          <a:p>
            <a:pPr eaLnBrk="0" hangingPunct="0"/>
            <a:r>
              <a:rPr lang="fr-FR" sz="1600" b="1" dirty="0">
                <a:solidFill>
                  <a:srgbClr val="000000"/>
                </a:solidFill>
                <a:latin typeface="Times New Roman" pitchFamily="18" charset="0"/>
                <a:cs typeface="Times New Roman" pitchFamily="18" charset="0"/>
              </a:rPr>
              <a:t>- Organisation des différentes activités en application des règles de sécurité.</a:t>
            </a:r>
            <a:br>
              <a:rPr lang="fr-FR" sz="1600" b="1" dirty="0">
                <a:solidFill>
                  <a:srgbClr val="000000"/>
                </a:solidFill>
                <a:latin typeface="Times New Roman" pitchFamily="18" charset="0"/>
                <a:cs typeface="Times New Roman" pitchFamily="18" charset="0"/>
              </a:rPr>
            </a:br>
            <a:r>
              <a:rPr lang="fr-FR" sz="1600" b="1" dirty="0">
                <a:solidFill>
                  <a:srgbClr val="000000"/>
                </a:solidFill>
                <a:latin typeface="Times New Roman" pitchFamily="18" charset="0"/>
                <a:cs typeface="Times New Roman" pitchFamily="18" charset="0"/>
              </a:rPr>
              <a:t>- Conception et planification des manifestations dans l'équipement.</a:t>
            </a:r>
            <a:br>
              <a:rPr lang="fr-FR" sz="1600" b="1" dirty="0">
                <a:solidFill>
                  <a:srgbClr val="000000"/>
                </a:solidFill>
                <a:latin typeface="Times New Roman" pitchFamily="18" charset="0"/>
                <a:cs typeface="Times New Roman" pitchFamily="18" charset="0"/>
              </a:rPr>
            </a:br>
            <a:r>
              <a:rPr lang="fr-FR" sz="1600" b="1" dirty="0">
                <a:solidFill>
                  <a:srgbClr val="000000"/>
                </a:solidFill>
                <a:latin typeface="Times New Roman" pitchFamily="18" charset="0"/>
                <a:cs typeface="Times New Roman" pitchFamily="18" charset="0"/>
              </a:rPr>
              <a:t>- Conception des plannings des éducateurs - Gestion des congés et des absences des éducateurs.</a:t>
            </a:r>
            <a:endParaRPr lang="fr-FR" sz="1600" b="1" dirty="0">
              <a:latin typeface="Times New Roman" pitchFamily="18" charset="0"/>
              <a:cs typeface="Times New Roman" pitchFamily="18" charset="0"/>
            </a:endParaRPr>
          </a:p>
          <a:p>
            <a:pPr eaLnBrk="0" hangingPunct="0"/>
            <a:r>
              <a:rPr lang="fr-FR" sz="1600" b="1" dirty="0">
                <a:solidFill>
                  <a:srgbClr val="000000"/>
                </a:solidFill>
                <a:latin typeface="Times New Roman" pitchFamily="18" charset="0"/>
                <a:cs typeface="Times New Roman" pitchFamily="18" charset="0"/>
              </a:rPr>
              <a:t/>
            </a:r>
            <a:br>
              <a:rPr lang="fr-FR" sz="1600" b="1" dirty="0">
                <a:solidFill>
                  <a:srgbClr val="000000"/>
                </a:solidFill>
                <a:latin typeface="Times New Roman" pitchFamily="18" charset="0"/>
                <a:cs typeface="Times New Roman" pitchFamily="18" charset="0"/>
              </a:rPr>
            </a:br>
            <a:r>
              <a:rPr lang="fr-FR" sz="1600" b="1" dirty="0">
                <a:latin typeface="Times New Roman" pitchFamily="18" charset="0"/>
                <a:cs typeface="Times New Roman" pitchFamily="18" charset="0"/>
              </a:rPr>
              <a:t> Animation et pilotage de l'équipe:</a:t>
            </a:r>
            <a:endParaRPr lang="fr-FR" sz="1600" b="1" dirty="0">
              <a:solidFill>
                <a:srgbClr val="000000"/>
              </a:solidFill>
              <a:latin typeface="Times New Roman" pitchFamily="18" charset="0"/>
              <a:cs typeface="Times New Roman" pitchFamily="18" charset="0"/>
            </a:endParaRPr>
          </a:p>
          <a:p>
            <a:pPr eaLnBrk="0" hangingPunct="0"/>
            <a:r>
              <a:rPr lang="fr-FR" sz="1600" b="1" dirty="0">
                <a:solidFill>
                  <a:srgbClr val="000000"/>
                </a:solidFill>
                <a:latin typeface="Times New Roman" pitchFamily="18" charset="0"/>
                <a:cs typeface="Times New Roman" pitchFamily="18" charset="0"/>
              </a:rPr>
              <a:t/>
            </a:r>
            <a:br>
              <a:rPr lang="fr-FR" sz="1600" b="1" dirty="0">
                <a:solidFill>
                  <a:srgbClr val="000000"/>
                </a:solidFill>
                <a:latin typeface="Times New Roman" pitchFamily="18" charset="0"/>
                <a:cs typeface="Times New Roman" pitchFamily="18" charset="0"/>
              </a:rPr>
            </a:br>
            <a:r>
              <a:rPr lang="fr-FR" sz="1600" b="1" dirty="0">
                <a:solidFill>
                  <a:srgbClr val="000000"/>
                </a:solidFill>
                <a:latin typeface="Times New Roman" pitchFamily="18" charset="0"/>
                <a:cs typeface="Times New Roman" pitchFamily="18" charset="0"/>
              </a:rPr>
              <a:t>- Rédiger des rapports d'activité et rendre compte à sa hiérarchie.</a:t>
            </a:r>
            <a:br>
              <a:rPr lang="fr-FR" sz="1600" b="1" dirty="0">
                <a:solidFill>
                  <a:srgbClr val="000000"/>
                </a:solidFill>
                <a:latin typeface="Times New Roman" pitchFamily="18" charset="0"/>
                <a:cs typeface="Times New Roman" pitchFamily="18" charset="0"/>
              </a:rPr>
            </a:br>
            <a:r>
              <a:rPr lang="fr-FR" sz="1600" b="1" dirty="0">
                <a:solidFill>
                  <a:srgbClr val="000000"/>
                </a:solidFill>
                <a:latin typeface="Times New Roman" pitchFamily="18" charset="0"/>
                <a:cs typeface="Times New Roman" pitchFamily="18" charset="0"/>
              </a:rPr>
              <a:t>- Repérer et réguler les dysfonctionnements ou solliciter l'arbitrage de la hiérarchie . </a:t>
            </a:r>
            <a:r>
              <a:rPr lang="fr-FR" sz="1600" b="1" dirty="0" smtClean="0">
                <a:solidFill>
                  <a:srgbClr val="000000"/>
                </a:solidFill>
                <a:latin typeface="Times New Roman" pitchFamily="18" charset="0"/>
                <a:cs typeface="Times New Roman" pitchFamily="18" charset="0"/>
              </a:rPr>
              <a:t>                              </a:t>
            </a:r>
            <a:r>
              <a:rPr lang="fr-FR" sz="1600" b="1" dirty="0">
                <a:solidFill>
                  <a:srgbClr val="000000"/>
                </a:solidFill>
                <a:latin typeface="Times New Roman" pitchFamily="18" charset="0"/>
                <a:cs typeface="Times New Roman" pitchFamily="18" charset="0"/>
              </a:rPr>
              <a:t>- Négocier et argumenter auprès des supérieurs, des élus et des différents partenaires.                                                                                - Participer aux recrutements.                                                                                                                                                                               - Relayer l'information entre la direction et son équipe.                                                                                                                                                         - Gérer les conflits entre usagers et/ou personnel.                                                                          </a:t>
            </a:r>
            <a:endParaRPr lang="fr-FR" sz="1600" b="1" dirty="0">
              <a:latin typeface="Times New Roman" pitchFamily="18" charset="0"/>
              <a:cs typeface="Times New Roman"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1"/>
          <p:cNvSpPr>
            <a:spLocks noChangeArrowheads="1"/>
          </p:cNvSpPr>
          <p:nvPr/>
        </p:nvSpPr>
        <p:spPr bwMode="auto">
          <a:xfrm>
            <a:off x="0" y="2354263"/>
            <a:ext cx="9144000" cy="339725"/>
          </a:xfrm>
          <a:prstGeom prst="rect">
            <a:avLst/>
          </a:prstGeom>
          <a:noFill/>
          <a:ln w="9525">
            <a:noFill/>
            <a:miter lim="800000"/>
            <a:headEnd/>
            <a:tailEnd/>
          </a:ln>
        </p:spPr>
        <p:txBody>
          <a:bodyPr anchor="ctr">
            <a:spAutoFit/>
          </a:bodyPr>
          <a:lstStyle/>
          <a:p>
            <a:pPr algn="just" eaLnBrk="0" hangingPunct="0"/>
            <a:r>
              <a:rPr lang="fr-FR" sz="1600">
                <a:solidFill>
                  <a:srgbClr val="000000"/>
                </a:solidFill>
                <a:cs typeface="Times New Roman" pitchFamily="18" charset="0"/>
              </a:rPr>
              <a:t> </a:t>
            </a:r>
            <a:endParaRPr lang="fr-FR" sz="1600"/>
          </a:p>
        </p:txBody>
      </p:sp>
      <p:sp>
        <p:nvSpPr>
          <p:cNvPr id="10243" name="Rectangle 2"/>
          <p:cNvSpPr>
            <a:spLocks noChangeArrowheads="1"/>
          </p:cNvSpPr>
          <p:nvPr/>
        </p:nvSpPr>
        <p:spPr bwMode="auto">
          <a:xfrm>
            <a:off x="0" y="276731"/>
            <a:ext cx="9144000" cy="3046988"/>
          </a:xfrm>
          <a:prstGeom prst="rect">
            <a:avLst/>
          </a:prstGeom>
          <a:noFill/>
          <a:ln w="9525">
            <a:noFill/>
            <a:miter lim="800000"/>
            <a:headEnd/>
            <a:tailEnd/>
          </a:ln>
        </p:spPr>
        <p:txBody>
          <a:bodyPr anchor="ctr">
            <a:spAutoFit/>
          </a:bodyPr>
          <a:lstStyle/>
          <a:p>
            <a:pPr eaLnBrk="0" hangingPunct="0">
              <a:buFontTx/>
              <a:buChar char="-"/>
            </a:pPr>
            <a:r>
              <a:rPr lang="fr-FR" sz="2400" b="1" dirty="0">
                <a:solidFill>
                  <a:srgbClr val="000000"/>
                </a:solidFill>
                <a:latin typeface="Times New Roman" pitchFamily="18" charset="0"/>
                <a:cs typeface="Times New Roman" pitchFamily="18" charset="0"/>
              </a:rPr>
              <a:t> Détecter les anomalies des matériels.         </a:t>
            </a:r>
            <a:endParaRPr lang="fr-FR" sz="2400" b="1" dirty="0" smtClean="0">
              <a:solidFill>
                <a:srgbClr val="000000"/>
              </a:solidFill>
              <a:latin typeface="Times New Roman" pitchFamily="18" charset="0"/>
              <a:cs typeface="Times New Roman" pitchFamily="18" charset="0"/>
            </a:endParaRPr>
          </a:p>
          <a:p>
            <a:pPr eaLnBrk="0" hangingPunct="0"/>
            <a:r>
              <a:rPr lang="fr-FR" sz="2400" b="1" dirty="0" smtClean="0">
                <a:solidFill>
                  <a:srgbClr val="000000"/>
                </a:solidFill>
                <a:latin typeface="Times New Roman" pitchFamily="18" charset="0"/>
                <a:cs typeface="Times New Roman" pitchFamily="18" charset="0"/>
              </a:rPr>
              <a:t>                                                                                        </a:t>
            </a:r>
            <a:endParaRPr lang="fr-FR" sz="2400" b="1" dirty="0">
              <a:solidFill>
                <a:srgbClr val="000000"/>
              </a:solidFill>
              <a:latin typeface="Times New Roman" pitchFamily="18" charset="0"/>
              <a:cs typeface="Times New Roman" pitchFamily="18" charset="0"/>
            </a:endParaRPr>
          </a:p>
          <a:p>
            <a:pPr eaLnBrk="0" hangingPunct="0">
              <a:buFontTx/>
              <a:buChar char="-"/>
            </a:pPr>
            <a:r>
              <a:rPr lang="fr-FR" sz="2400" b="1" dirty="0">
                <a:solidFill>
                  <a:srgbClr val="000000"/>
                </a:solidFill>
                <a:latin typeface="Times New Roman" pitchFamily="18" charset="0"/>
                <a:cs typeface="Times New Roman" pitchFamily="18" charset="0"/>
              </a:rPr>
              <a:t> Veiller en lien avec les agents des services techniques au bon fonctionnement de l'équipement.     </a:t>
            </a:r>
            <a:endParaRPr lang="fr-FR" sz="2400" b="1" dirty="0" smtClean="0">
              <a:solidFill>
                <a:srgbClr val="000000"/>
              </a:solidFill>
              <a:latin typeface="Times New Roman" pitchFamily="18" charset="0"/>
              <a:cs typeface="Times New Roman" pitchFamily="18" charset="0"/>
            </a:endParaRPr>
          </a:p>
          <a:p>
            <a:pPr eaLnBrk="0" hangingPunct="0"/>
            <a:r>
              <a:rPr lang="fr-FR" sz="2400" b="1" dirty="0" smtClean="0">
                <a:solidFill>
                  <a:srgbClr val="000000"/>
                </a:solidFill>
                <a:latin typeface="Times New Roman" pitchFamily="18" charset="0"/>
                <a:cs typeface="Times New Roman" pitchFamily="18" charset="0"/>
              </a:rPr>
              <a:t>                                                                                                                                                                                                 </a:t>
            </a:r>
            <a:endParaRPr lang="fr-FR" sz="2400" b="1" dirty="0">
              <a:latin typeface="Times New Roman" pitchFamily="18" charset="0"/>
              <a:cs typeface="Times New Roman" pitchFamily="18" charset="0"/>
            </a:endParaRPr>
          </a:p>
          <a:p>
            <a:pPr eaLnBrk="0" hangingPunct="0">
              <a:buFontTx/>
              <a:buChar char="-"/>
            </a:pPr>
            <a:r>
              <a:rPr lang="fr-FR" sz="2400" b="1" dirty="0" smtClean="0">
                <a:solidFill>
                  <a:srgbClr val="000000"/>
                </a:solidFill>
                <a:latin typeface="Times New Roman" pitchFamily="18" charset="0"/>
                <a:cs typeface="Times New Roman" pitchFamily="18" charset="0"/>
              </a:rPr>
              <a:t>Gérer </a:t>
            </a:r>
            <a:r>
              <a:rPr lang="fr-FR" sz="2400" b="1" dirty="0">
                <a:solidFill>
                  <a:srgbClr val="000000"/>
                </a:solidFill>
                <a:latin typeface="Times New Roman" pitchFamily="18" charset="0"/>
                <a:cs typeface="Times New Roman" pitchFamily="18" charset="0"/>
              </a:rPr>
              <a:t>les conflits entre usagers et/ou personnel</a:t>
            </a:r>
            <a:r>
              <a:rPr lang="fr-FR" sz="2400" b="1" dirty="0" smtClean="0">
                <a:solidFill>
                  <a:srgbClr val="000000"/>
                </a:solidFill>
                <a:latin typeface="Times New Roman" pitchFamily="18" charset="0"/>
                <a:cs typeface="Times New Roman" pitchFamily="18" charset="0"/>
              </a:rPr>
              <a:t>.</a:t>
            </a:r>
          </a:p>
          <a:p>
            <a:pPr eaLnBrk="0" hangingPunct="0">
              <a:buFontTx/>
              <a:buChar char="-"/>
            </a:pPr>
            <a:endParaRPr lang="fr-FR" sz="2400" b="1" dirty="0">
              <a:latin typeface="Times New Roman" pitchFamily="18" charset="0"/>
              <a:cs typeface="Times New Roman" pitchFamily="18" charset="0"/>
            </a:endParaRPr>
          </a:p>
          <a:p>
            <a:pPr eaLnBrk="0" hangingPunct="0"/>
            <a:r>
              <a:rPr lang="fr-FR" sz="2400" b="1" dirty="0">
                <a:solidFill>
                  <a:srgbClr val="000000"/>
                </a:solidFill>
                <a:latin typeface="Times New Roman" pitchFamily="18" charset="0"/>
                <a:cs typeface="Times New Roman" pitchFamily="18" charset="0"/>
              </a:rPr>
              <a:t>- Assurer la continuité du service.</a:t>
            </a:r>
            <a:endParaRPr lang="fr-FR" sz="2400" b="1" dirty="0">
              <a:latin typeface="Times New Roman" pitchFamily="18" charset="0"/>
              <a:cs typeface="Times New Roman" pitchFamily="18" charset="0"/>
            </a:endParaRPr>
          </a:p>
        </p:txBody>
      </p:sp>
    </p:spTree>
  </p:cSld>
  <p:clrMapOvr>
    <a:masterClrMapping/>
  </p:clrMapOvr>
</p:sld>
</file>

<file path=ppt/theme/theme1.xml><?xml version="1.0" encoding="utf-8"?>
<a:theme xmlns:a="http://schemas.openxmlformats.org/drawingml/2006/main" name="Modèle par défaut">
  <a:themeElements>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dèle par défaut">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50</TotalTime>
  <Words>1233</Words>
  <Application>Microsoft Office PowerPoint</Application>
  <PresentationFormat>Affichage à l'écran (4:3)</PresentationFormat>
  <Paragraphs>211</Paragraphs>
  <Slides>30</Slides>
  <Notes>0</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30</vt:i4>
      </vt:variant>
    </vt:vector>
  </HeadingPairs>
  <TitlesOfParts>
    <vt:vector size="35" baseType="lpstr">
      <vt:lpstr>Arial</vt:lpstr>
      <vt:lpstr>Calibri</vt:lpstr>
      <vt:lpstr>Verdana</vt:lpstr>
      <vt:lpstr>Times New Roman</vt:lpstr>
      <vt:lpstr>Modèle par défaut</vt:lpstr>
      <vt:lpstr>Diapositive 1</vt:lpstr>
      <vt:lpstr>Diapositive 2</vt:lpstr>
      <vt:lpstr>Diapositive 3</vt:lpstr>
      <vt:lpstr>Diapositive 4</vt:lpstr>
      <vt:lpstr>Diapositive 5</vt:lpstr>
      <vt:lpstr>Diapositive 6</vt:lpstr>
      <vt:lpstr>Diapositive 7</vt:lpstr>
      <vt:lpstr>Diapositive 8</vt:lpstr>
      <vt:lpstr>Diapositive 9</vt:lpstr>
      <vt:lpstr>Diapositive 10</vt:lpstr>
      <vt:lpstr>Diapositive 11</vt:lpstr>
      <vt:lpstr>Diapositive 12</vt:lpstr>
      <vt:lpstr>Diapositive 13</vt:lpstr>
      <vt:lpstr>Diapositive 14</vt:lpstr>
      <vt:lpstr>Diapositive 15</vt:lpstr>
      <vt:lpstr>Diapositive 16</vt:lpstr>
      <vt:lpstr>Diapositive 17</vt:lpstr>
      <vt:lpstr>Diapositive 18</vt:lpstr>
      <vt:lpstr>Diapositive 19</vt:lpstr>
      <vt:lpstr>Diapositive 20</vt:lpstr>
      <vt:lpstr>Diapositive 21</vt:lpstr>
      <vt:lpstr>Diapositive 22</vt:lpstr>
      <vt:lpstr>Diapositive 23</vt:lpstr>
      <vt:lpstr>Diapositive 24</vt:lpstr>
      <vt:lpstr>Diapositive 25</vt:lpstr>
      <vt:lpstr>Diapositive 26</vt:lpstr>
      <vt:lpstr>Diapositive 27</vt:lpstr>
      <vt:lpstr>Diapositive 28</vt:lpstr>
      <vt:lpstr>Diapositive 29</vt:lpstr>
      <vt:lpstr>Diapositive 30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Blue Water Flow</dc:title>
  <dc:creator>www.powerpointstyles.com</dc:creator>
  <dc:description>Image credit to Francesco Marino / FreeDigitalPhotos.net</dc:description>
  <cp:lastModifiedBy>ZeSchtroumpf</cp:lastModifiedBy>
  <cp:revision>44</cp:revision>
  <dcterms:created xsi:type="dcterms:W3CDTF">2009-03-23T15:23:24Z</dcterms:created>
  <dcterms:modified xsi:type="dcterms:W3CDTF">2012-03-21T13:15:53Z</dcterms:modified>
</cp:coreProperties>
</file>