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8" r:id="rId1"/>
  </p:sldMasterIdLst>
  <p:notesMasterIdLst>
    <p:notesMasterId r:id="rId33"/>
  </p:notesMasterIdLst>
  <p:sldIdLst>
    <p:sldId id="384" r:id="rId2"/>
    <p:sldId id="322" r:id="rId3"/>
    <p:sldId id="324" r:id="rId4"/>
    <p:sldId id="268" r:id="rId5"/>
    <p:sldId id="325" r:id="rId6"/>
    <p:sldId id="326" r:id="rId7"/>
    <p:sldId id="330" r:id="rId8"/>
    <p:sldId id="332" r:id="rId9"/>
    <p:sldId id="266" r:id="rId10"/>
    <p:sldId id="335" r:id="rId11"/>
    <p:sldId id="336" r:id="rId12"/>
    <p:sldId id="337" r:id="rId13"/>
    <p:sldId id="338" r:id="rId14"/>
    <p:sldId id="345" r:id="rId15"/>
    <p:sldId id="346" r:id="rId16"/>
    <p:sldId id="348" r:id="rId17"/>
    <p:sldId id="351" r:id="rId18"/>
    <p:sldId id="352" r:id="rId19"/>
    <p:sldId id="354" r:id="rId20"/>
    <p:sldId id="376" r:id="rId21"/>
    <p:sldId id="382" r:id="rId22"/>
    <p:sldId id="374" r:id="rId23"/>
    <p:sldId id="381" r:id="rId24"/>
    <p:sldId id="379" r:id="rId25"/>
    <p:sldId id="380" r:id="rId26"/>
    <p:sldId id="377" r:id="rId27"/>
    <p:sldId id="363" r:id="rId28"/>
    <p:sldId id="378" r:id="rId29"/>
    <p:sldId id="373" r:id="rId30"/>
    <p:sldId id="370" r:id="rId31"/>
    <p:sldId id="383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1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089604C-D11B-49D5-87D5-F8F2A916D58F}" type="datetimeFigureOut">
              <a:rPr lang="fr-FR"/>
              <a:pPr>
                <a:defRPr/>
              </a:pPr>
              <a:t>22/03/2012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4B90D5-0706-489E-954F-F8CC6CEB2E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65540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F2BF51-01EA-48EB-A56E-284BA046937D}" type="slidenum">
              <a:rPr lang="fr-FR" smtClean="0"/>
              <a:pPr>
                <a:defRPr/>
              </a:pPr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86020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C8BCCE-D61C-472C-8D09-DECE37F6C16C}" type="slidenum">
              <a:rPr lang="fr-FR" smtClean="0"/>
              <a:pPr>
                <a:defRPr/>
              </a:pPr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8704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8EAD67-34BD-43B6-8DFF-8C2206AA54DA}" type="slidenum">
              <a:rPr lang="fr-FR" smtClean="0"/>
              <a:pPr>
                <a:defRPr/>
              </a:pPr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88068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C4357E5-1E46-4425-9721-CE2ED82A1F2F}" type="slidenum">
              <a:rPr lang="fr-FR" smtClean="0"/>
              <a:pPr>
                <a:defRPr/>
              </a:pPr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89092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0B08AF-F865-4137-8F60-97E4F8FF0F64}" type="slidenum">
              <a:rPr lang="fr-FR" smtClean="0"/>
              <a:pPr>
                <a:defRPr/>
              </a:pPr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90116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FE9C18-33E7-43F8-8EFB-9DD2A9A3CE70}" type="slidenum">
              <a:rPr lang="fr-FR" smtClean="0"/>
              <a:pPr>
                <a:defRPr/>
              </a:pPr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9216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8339CC1-BF3A-4716-8047-DDAAB76449A8}" type="slidenum">
              <a:rPr lang="fr-FR" smtClean="0"/>
              <a:pPr>
                <a:defRPr/>
              </a:pPr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95236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922860-CD3C-49CE-A8E6-8A5E0E62ABC8}" type="slidenum">
              <a:rPr lang="fr-FR" smtClean="0"/>
              <a:pPr>
                <a:defRPr/>
              </a:pPr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96260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E40EC4-F149-41A4-A305-2644EB4FE98D}" type="slidenum">
              <a:rPr lang="fr-FR" smtClean="0"/>
              <a:pPr>
                <a:defRPr/>
              </a:pPr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98308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F70EA0-15EE-429B-BA23-01CDCFA40B57}" type="slidenum">
              <a:rPr lang="fr-FR" smtClean="0"/>
              <a:pPr>
                <a:defRPr/>
              </a:pPr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95C00F7-FCF7-4F4B-8950-34D8AF6F1FAE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6656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0FADFE0-2CF5-4FA9-9E1A-AD1C4FDB8D67}" type="slidenum">
              <a:rPr lang="fr-FR" smtClean="0"/>
              <a:pPr>
                <a:defRPr/>
              </a:pPr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83ED550-3DD1-4056-A80D-310B3184EF44}" type="slidenum">
              <a:rPr lang="fr-FR" smtClean="0"/>
              <a:pPr>
                <a:defRPr/>
              </a:pPr>
              <a:t>21</a:t>
            </a:fld>
            <a:endParaRPr lang="fr-F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A26817B-6824-485D-8411-D175BE2F92D1}" type="slidenum">
              <a:rPr lang="fr-FR" smtClean="0"/>
              <a:pPr>
                <a:defRPr/>
              </a:pPr>
              <a:t>22</a:t>
            </a:fld>
            <a:endParaRPr lang="fr-F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FC9CBC-2FBB-4E90-92BA-D8B4711C72F1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116740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55266C-1388-42BC-8849-981CD7964589}" type="slidenum">
              <a:rPr lang="fr-FR" smtClean="0"/>
              <a:pPr>
                <a:defRPr/>
              </a:pPr>
              <a:t>24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11776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627D081-A764-4594-9C38-DE7142B83465}" type="slidenum">
              <a:rPr lang="fr-FR" smtClean="0"/>
              <a:pPr>
                <a:defRPr/>
              </a:pPr>
              <a:t>25</a:t>
            </a:fld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100356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89B948-32A4-47CB-8BEB-6BB2D97847B0}" type="slidenum">
              <a:rPr lang="fr-FR" smtClean="0"/>
              <a:pPr>
                <a:defRPr/>
              </a:pPr>
              <a:t>26</a:t>
            </a:fld>
            <a:endParaRPr lang="fr-F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10752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16F50D-756F-477C-B306-E579716B575B}" type="slidenum">
              <a:rPr lang="fr-FR" smtClean="0"/>
              <a:pPr>
                <a:defRPr/>
              </a:pPr>
              <a:t>27</a:t>
            </a:fld>
            <a:endParaRPr lang="fr-FR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C1A2C2-C390-418D-9258-33984431008D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7DB5A4-B5E8-43F7-AF84-504C08FD767A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114692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FE9E6A4-53B6-477A-A8FE-5FCFAAB22488}" type="slidenum">
              <a:rPr lang="fr-FR" smtClean="0"/>
              <a:pPr>
                <a:defRPr/>
              </a:pPr>
              <a:t>30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BC18AA-7419-41ED-8016-52CA576DEEF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67588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9E5FE9E-64B7-4FD6-8403-31314209B59F}" type="slidenum">
              <a:rPr lang="fr-FR" smtClean="0"/>
              <a:pPr>
                <a:defRPr/>
              </a:pPr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68612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6B1E7A-E3E4-4C85-A452-9098DDE61D9B}" type="slidenum">
              <a:rPr lang="fr-FR" smtClean="0"/>
              <a:pPr>
                <a:defRPr/>
              </a:pPr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72708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233E40-452A-45E8-8758-160D58C7433D}" type="slidenum">
              <a:rPr lang="fr-FR" smtClean="0"/>
              <a:pPr>
                <a:defRPr/>
              </a:pPr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74756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19D9237-21A0-41A2-BB06-708E41927CB8}" type="slidenum">
              <a:rPr lang="fr-FR" smtClean="0"/>
              <a:pPr>
                <a:defRPr/>
              </a:pPr>
              <a:t>8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  <p:sp>
        <p:nvSpPr>
          <p:cNvPr id="84996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2B408B4-AF15-4651-89D0-24E6FC9272E6}" type="slidenum">
              <a:rPr lang="fr-FR" smtClean="0"/>
              <a:pPr>
                <a:defRPr/>
              </a:pPr>
              <a:t>10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fr-FR" noProof="0" smtClean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7" descr="Sansbvcbdsfstitre-1sdfsfs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962900" y="6375400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>
                <a:solidFill>
                  <a:schemeClr val="bg1"/>
                </a:solidFill>
                <a:latin typeface="Arial" charset="0"/>
                <a:cs typeface="Arial" charset="0"/>
              </a:rPr>
              <a:t>Page </a:t>
            </a:r>
            <a:fld id="{4342A26F-8012-48F3-B095-AF4EEB06A15E}" type="slidenum">
              <a:rPr lang="fr-FR" b="1">
                <a:solidFill>
                  <a:schemeClr val="bg1"/>
                </a:solidFill>
                <a:latin typeface="Arial" charset="0"/>
                <a:cs typeface="Arial" charset="0"/>
              </a:rPr>
              <a:pPr>
                <a:defRPr/>
              </a:pPr>
              <a:t>‹N°›</a:t>
            </a:fld>
            <a:endParaRPr lang="fr-FR" b="1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</p:sldLayoutIdLs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Application%20MADS%20piscines.doc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Application%20MADS%20piscines.doc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od+&#174;lisation%20accident%20de%20noyade.doc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Typologie%20des%20dysfonctionnements%20surveillance.docx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DansIHM-256kb.wmv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Diagramme%20de%20Farmer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0" y="1412776"/>
            <a:ext cx="6877050" cy="360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Les sciences du danger au service de la prévention de l’accident de noyade dans les piscines publiques</a:t>
            </a:r>
          </a:p>
          <a:p>
            <a:endParaRPr lang="fr-FR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R="0" eaLnBrk="1" hangingPunct="1">
              <a:lnSpc>
                <a:spcPct val="90000"/>
              </a:lnSpc>
            </a:pP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Pascal LEBIHAIN</a:t>
            </a:r>
          </a:p>
          <a:p>
            <a:pPr marR="0" eaLnBrk="1" hangingPunct="1">
              <a:lnSpc>
                <a:spcPct val="90000"/>
              </a:lnSpc>
            </a:pPr>
            <a:r>
              <a:rPr lang="fr-FR" sz="2000" i="1" dirty="0" smtClean="0">
                <a:latin typeface="Times New Roman" pitchFamily="18" charset="0"/>
                <a:cs typeface="Times New Roman" pitchFamily="18" charset="0"/>
              </a:rPr>
              <a:t>Maître de conférences, Université de Poitiers</a:t>
            </a:r>
          </a:p>
          <a:p>
            <a:endParaRPr lang="fr-FR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1340768"/>
            <a:ext cx="8496944" cy="3243262"/>
          </a:xfrm>
        </p:spPr>
        <p:txBody>
          <a:bodyPr/>
          <a:lstStyle/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Les dangers sont multiples (coupures, fractures, et bien sur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noyades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) mais aussi incendie, attentat à la pudeur, violences, alerte à la bombe, fuite de chlore...</a:t>
            </a:r>
          </a:p>
          <a:p>
            <a:pPr algn="just" eaLnBrk="1" hangingPunct="1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Prévention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: « 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Tout faire pour empêcher </a:t>
            </a:r>
            <a:r>
              <a:rPr lang="fr-FR" sz="2800" i="1" dirty="0" err="1" smtClean="0">
                <a:latin typeface="Times New Roman" pitchFamily="18" charset="0"/>
                <a:cs typeface="Times New Roman" pitchFamily="18" charset="0"/>
              </a:rPr>
              <a:t>qu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 ’un accident ne se produise! 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just" eaLnBrk="1" hangingPunct="1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Protection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: « 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Tout faire pour </a:t>
            </a:r>
            <a:r>
              <a:rPr lang="fr-FR" sz="2800" i="1" dirty="0" err="1" smtClean="0">
                <a:latin typeface="Times New Roman" pitchFamily="18" charset="0"/>
                <a:cs typeface="Times New Roman" pitchFamily="18" charset="0"/>
              </a:rPr>
              <a:t>qu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 ’un accident n ’ait 			      pas des conséquences plus dramatiques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 »</a:t>
            </a:r>
          </a:p>
          <a:p>
            <a:pPr algn="just" eaLnBrk="1" hangingPunct="1"/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7" name="ZoneTexte 4"/>
          <p:cNvSpPr txBox="1">
            <a:spLocks noChangeArrowheads="1"/>
          </p:cNvSpPr>
          <p:nvPr/>
        </p:nvSpPr>
        <p:spPr bwMode="auto">
          <a:xfrm>
            <a:off x="0" y="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3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Une illustration dans le domaine des piscines publiques et de l’accident de noyade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2" descr="C:\Mes documents\Pascal\CEREGE\Projet Loussot\acceptabilité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8640"/>
            <a:ext cx="83058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0"/>
            <a:ext cx="8382000" cy="5462587"/>
          </a:xfrm>
        </p:spPr>
        <p:txBody>
          <a:bodyPr/>
          <a:lstStyle/>
          <a:p>
            <a:pPr algn="just" eaLnBrk="1" hangingPunct="1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Aucun noyé, c ’est impossible!</a:t>
            </a:r>
          </a:p>
          <a:p>
            <a:pPr algn="just" eaLnBrk="1" hangingPunct="1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10 000 noyés, c ’est inacceptable, intolérable!</a:t>
            </a:r>
          </a:p>
          <a:p>
            <a:pPr algn="just" eaLnBrk="1" hangingPunct="1"/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Qu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 ’est ce qui est donc acceptable? Où se situe le niveau entre acceptable et inacceptable?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Doit on parler de chiffre acceptable ou de circonstances acceptables?</a:t>
            </a:r>
          </a:p>
          <a:p>
            <a:pPr algn="just" eaLnBrk="1" hangingPunct="1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Tout dépend de la culture de chacun, de son passé, de son statut! Mais pour quels critères?</a:t>
            </a:r>
          </a:p>
          <a:p>
            <a:pPr algn="just" eaLnBrk="1" hangingPunct="1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Que penser de la mort d ’un enfant en natation scolaire? d ’un triathlète faisant une syncope après des apnées effectuées sans surveillance? D’un sénior qui décède après un arrêt cardiaque?</a:t>
            </a:r>
          </a:p>
          <a:p>
            <a:pPr eaLnBrk="1" hangingPunct="1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404813"/>
            <a:ext cx="8785225" cy="5903912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Autre niveau de réflexion plus « séduisant »</a:t>
            </a:r>
          </a:p>
          <a:p>
            <a:pPr lvl="1" algn="just" eaLnBrk="1" hangingPunct="1">
              <a:buFont typeface="Wingdings 2" pitchFamily="18" charset="2"/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	L ’acceptabilité basée sur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 ’absence de « faute » dans l ’organisation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( en tant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qu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 ’établissement d ’APS d ’accès payant). On pourrait donc trouver:</a:t>
            </a:r>
          </a:p>
          <a:p>
            <a:pPr lvl="1" algn="just" eaLnBrk="1" hangingPunct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Une sous sécurité inacceptable (exemples?)</a:t>
            </a:r>
          </a:p>
          <a:p>
            <a:pPr lvl="1" algn="just" eaLnBrk="1" hangingPunct="1">
              <a:buFont typeface="Wingdings" pitchFamily="2" charset="2"/>
              <a:buChar char="Ø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Une sur sécurité créatrice de dangers potentiels (exemples?)</a:t>
            </a:r>
          </a:p>
          <a:p>
            <a:pPr lvl="1" algn="just" eaLnBrk="1" hangingPunct="1">
              <a:buFont typeface="Wingdings" pitchFamily="2" charset="2"/>
              <a:buChar char="Ø"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Une sécurité « acceptable » dans la mesure ou tout 			a été mis en place pour éviter ce qui 			était </a:t>
            </a:r>
            <a:r>
              <a:rPr lang="fr-FR" b="1" u="sng" dirty="0" smtClean="0">
                <a:latin typeface="Times New Roman" pitchFamily="18" charset="0"/>
                <a:cs typeface="Times New Roman" pitchFamily="18" charset="0"/>
              </a:rPr>
              <a:t>raisonnablement prévisible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lvl="1" algn="just" eaLnBrk="1" hangingPunct="1">
              <a:buFont typeface="Monotype Sorts"/>
              <a:buChar char="Ý"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0"/>
            <a:ext cx="8458200" cy="609600"/>
          </a:xfrm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Une nécessité de mieux comprendre: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620688"/>
            <a:ext cx="8353425" cy="4724400"/>
          </a:xfrm>
        </p:spPr>
        <p:txBody>
          <a:bodyPr/>
          <a:lstStyle/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Quelle est la part « d ’acceptabilité » de ces accidents,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notemment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mortels?</a:t>
            </a: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Si les règles formelles (globales ou locales) sont suffisantes pour empêcher la survenue d ’accidents</a:t>
            </a: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Comment les acteurs sont susceptibles d ’interpréter les règles formelles!</a:t>
            </a: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S ’il existe des règles informelles produites par le système</a:t>
            </a:r>
          </a:p>
          <a:p>
            <a:pPr lvl="4" algn="just">
              <a:buFont typeface="Arial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Comment se produit l ’ Evènement Non Souhaité (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Périlhon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) ?</a:t>
            </a:r>
          </a:p>
          <a:p>
            <a:pPr eaLnBrk="1" hangingPunct="1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L’apport des Sciences du danger</a:t>
            </a:r>
            <a:br>
              <a:rPr lang="fr-F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Les grands principes</a:t>
            </a:r>
            <a:endParaRPr lang="fr-FR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/>
          <a:lstStyle/>
          <a:p>
            <a:pPr algn="just" eaLnBrk="1" hangingPunct="1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Les 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cindyniques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, une nouvelle science!</a:t>
            </a:r>
          </a:p>
          <a:p>
            <a:pPr algn="just" eaLnBrk="1" hangingPunct="1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Une approche issue de l ’industrie et de ses très nombreux accidents (ou catastrophes)</a:t>
            </a:r>
          </a:p>
          <a:p>
            <a:pPr algn="just" eaLnBrk="1" hangingPunct="1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Une vision systémique du risque</a:t>
            </a:r>
          </a:p>
          <a:p>
            <a:pPr algn="just" eaLnBrk="1" hangingPunct="1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Des approches a priori (analyse des risques potentiels d ’un système)</a:t>
            </a:r>
          </a:p>
          <a:p>
            <a:pPr algn="just" eaLnBrk="1" hangingPunct="1"/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Des approches a posteriori (analyse des défaillances ayant 			conduit à l ’accident)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Les sciences du danger</a:t>
            </a:r>
            <a:br>
              <a:rPr lang="fr-F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fr-FR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Méthodes et outils</a:t>
            </a:r>
            <a:endParaRPr lang="fr-FR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1" name="Rectangle 3"/>
          <p:cNvSpPr>
            <a:spLocks noGrp="1" noChangeArrowheads="1"/>
          </p:cNvSpPr>
          <p:nvPr>
            <p:ph idx="1"/>
          </p:nvPr>
        </p:nvSpPr>
        <p:spPr>
          <a:xfrm>
            <a:off x="503237" y="1340768"/>
            <a:ext cx="8640763" cy="4392612"/>
          </a:xfrm>
        </p:spPr>
        <p:txBody>
          <a:bodyPr>
            <a:normAutofit/>
          </a:bodyPr>
          <a:lstStyle/>
          <a:p>
            <a:pPr marL="640080" lvl="1" indent="-246888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endParaRPr lang="fr-FR" sz="2600" dirty="0" smtClean="0"/>
          </a:p>
          <a:p>
            <a:pPr marL="640080" lvl="1" indent="-246888" algn="ctr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fr-FR" sz="3200" b="1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Un exemple avec la MADS</a:t>
            </a:r>
            <a:endParaRPr lang="fr-FR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(Méthode d ’Analyse des Défaillances d ’un Système) de Pierre Périlhon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1026" descr="C:\Mes documents\Pascal\CEREGE\Projet Loussot\MA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8640"/>
            <a:ext cx="6934200" cy="534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ZoneTexte 4"/>
          <p:cNvSpPr txBox="1">
            <a:spLocks noChangeArrowheads="1"/>
          </p:cNvSpPr>
          <p:nvPr/>
        </p:nvSpPr>
        <p:spPr bwMode="auto">
          <a:xfrm>
            <a:off x="2195736" y="6273225"/>
            <a:ext cx="52565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fr-FR" sz="3200" b="1" dirty="0">
                <a:latin typeface="Times New Roman" pitchFamily="18" charset="0"/>
                <a:cs typeface="Times New Roman" pitchFamily="18" charset="0"/>
              </a:rPr>
              <a:t>La MADS de </a:t>
            </a: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Pierre </a:t>
            </a:r>
            <a:r>
              <a:rPr lang="fr-FR" sz="3200" b="1" dirty="0" err="1" smtClean="0">
                <a:latin typeface="Times New Roman" pitchFamily="18" charset="0"/>
                <a:cs typeface="Times New Roman" pitchFamily="18" charset="0"/>
              </a:rPr>
              <a:t>Périlhon</a:t>
            </a:r>
            <a:endParaRPr lang="fr-FR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576" y="0"/>
            <a:ext cx="7772400" cy="1714512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Une application de la MADS dans les piscines publiques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3568" y="1484784"/>
            <a:ext cx="7854950" cy="3057525"/>
          </a:xfrm>
        </p:spPr>
        <p:txBody>
          <a:bodyPr/>
          <a:lstStyle/>
          <a:p>
            <a:pPr marR="0" eaLnBrk="1" hangingPunct="1"/>
            <a:r>
              <a:rPr lang="fr-FR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Cas concret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 marR="0" eaLnBrk="1" hangingPunct="1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Que dire de cet accident?   Faut il hiérarchiser les causes qui ont permis à cet accident de se produire? (le père, l’architecte, l’enfant, le BNSSA, le directeur...)</a:t>
            </a:r>
          </a:p>
          <a:p>
            <a:pPr marR="0" eaLnBrk="1" hangingPunct="1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Quelles conclusions en tirer?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419225"/>
          </a:xfrm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Les principaux résultats de la recherche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908720"/>
            <a:ext cx="8435975" cy="4408487"/>
          </a:xfrm>
        </p:spPr>
        <p:txBody>
          <a:bodyPr/>
          <a:lstStyle/>
          <a:p>
            <a:pPr algn="just" eaLnBrk="1" hangingPunct="1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A sur l ’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accidentologie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Analyse de 100 cas d’accidents</a:t>
            </a:r>
          </a:p>
          <a:p>
            <a:pPr algn="just" eaLnBrk="1" hangingPunct="1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B sur la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réglementation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Analyse des textes (Code du sport, POSS....)</a:t>
            </a:r>
          </a:p>
          <a:p>
            <a:pPr algn="just" eaLnBrk="1" hangingPunct="1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 sur les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représentations des acteurs ( 25 entretiens semi directifs)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980728"/>
            <a:ext cx="8229600" cy="4095750"/>
          </a:xfrm>
        </p:spPr>
        <p:txBody>
          <a:bodyPr/>
          <a:lstStyle/>
          <a:p>
            <a:pPr algn="just" eaLnBrk="1" hangingPunct="1"/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Pourquoi ce thème?</a:t>
            </a:r>
          </a:p>
          <a:p>
            <a:pPr algn="just" eaLnBrk="1" hangingPunct="1"/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Un sujet d ’actualité...?</a:t>
            </a:r>
          </a:p>
          <a:p>
            <a:pPr algn="just" eaLnBrk="1" hangingPunct="1"/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Un sujet plutôt mal connu</a:t>
            </a:r>
          </a:p>
          <a:p>
            <a:pPr algn="just" eaLnBrk="1" hangingPunct="1"/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fr-FR" sz="3600" dirty="0" smtClean="0">
                <a:latin typeface="Times New Roman" pitchFamily="18" charset="0"/>
                <a:cs typeface="Times New Roman" pitchFamily="18" charset="0"/>
              </a:rPr>
              <a:t>Limites: une présentation simplificatrice 		mais qui force à réfléchir...!</a:t>
            </a:r>
          </a:p>
          <a:p>
            <a:pPr eaLnBrk="1" hangingPunct="1"/>
            <a:endParaRPr lang="fr-FR" dirty="0" smtClean="0"/>
          </a:p>
          <a:p>
            <a:pPr eaLnBrk="1" hangingPunct="1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re 1"/>
          <p:cNvSpPr>
            <a:spLocks noGrp="1"/>
          </p:cNvSpPr>
          <p:nvPr>
            <p:ph type="title"/>
          </p:nvPr>
        </p:nvSpPr>
        <p:spPr>
          <a:xfrm>
            <a:off x="250825" y="1196975"/>
            <a:ext cx="8713788" cy="3240088"/>
          </a:xfrm>
        </p:spPr>
        <p:txBody>
          <a:bodyPr/>
          <a:lstStyle/>
          <a:p>
            <a:pPr algn="ctr"/>
            <a:r>
              <a:rPr lang="fr-FR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L’arbre des causes de l’accident de noyade</a:t>
            </a:r>
            <a:endParaRPr lang="fr-FR" sz="6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re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1143000"/>
          </a:xfrm>
        </p:spPr>
        <p:txBody>
          <a:bodyPr/>
          <a:lstStyle/>
          <a:p>
            <a:pPr algn="ctr"/>
            <a:r>
              <a:rPr lang="fr-F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Les dysfonctionnements </a:t>
            </a:r>
            <a:br>
              <a:rPr lang="fr-F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</a:br>
            <a:r>
              <a:rPr lang="fr-FR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relevés par les juges</a:t>
            </a:r>
            <a:endParaRPr lang="fr-FR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720725"/>
          </a:xfrm>
        </p:spPr>
        <p:txBody>
          <a:bodyPr/>
          <a:lstStyle/>
          <a:p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réglementation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692696"/>
            <a:ext cx="8640960" cy="5327650"/>
          </a:xfrm>
        </p:spPr>
        <p:txBody>
          <a:bodyPr/>
          <a:lstStyle/>
          <a:p>
            <a:pPr algn="just">
              <a:buFont typeface="Wingdings 2" pitchFamily="18" charset="2"/>
              <a:buNone/>
              <a:defRPr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Deux grandes références du CDS: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La loi de 51 sur la notion de « </a:t>
            </a: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surveillance constante des baignades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 »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L’arrêté de juin 1998 sur le POSS et la notion de « </a:t>
            </a: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surveillance adaptée au contexte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 »</a:t>
            </a:r>
          </a:p>
          <a:p>
            <a:pPr algn="just">
              <a:buFont typeface="Wingdings 2" pitchFamily="18" charset="2"/>
              <a:buNone/>
              <a:defRPr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L’existence d’une NORME:</a:t>
            </a:r>
          </a:p>
          <a:p>
            <a:pPr algn="just">
              <a:buFont typeface="Wingdings" pitchFamily="2" charset="2"/>
              <a:buChar char="Ø"/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La norme NF-EN 15288 1-2   qui concerne la 					prévention des risques dans la phase 				de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conception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et la phase de 					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fonctionnement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des établissements</a:t>
            </a:r>
          </a:p>
          <a:p>
            <a:pPr algn="just">
              <a:buFont typeface="Wingdings" pitchFamily="2" charset="2"/>
              <a:buChar char="Ø"/>
              <a:defRPr/>
            </a:pP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 2" pitchFamily="18" charset="2"/>
              <a:buNone/>
              <a:defRPr/>
            </a:pPr>
            <a:endParaRPr lang="fr-FR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r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fr-FR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Nombreuses </a:t>
            </a:r>
            <a:r>
              <a:rPr lang="fr-FR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ambiguités</a:t>
            </a:r>
            <a:r>
              <a:rPr lang="fr-FR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zones d ’incertitude, voire une certaine hypocrisie...!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340768"/>
            <a:ext cx="8642350" cy="4389437"/>
          </a:xfrm>
        </p:spPr>
        <p:txBody>
          <a:bodyPr/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	Sur les notions de zones, de postes, de veille, d ’angles morts, d ’exercices, d ’exclusivité de la tache, d ’extension de surveillance, des pressions financières, de calculs de FMI, des procédures écrites dans le POSS peu crédibles, piscines d ’été surveillées par un MNS, sur les sollicitations des MNS...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0"/>
            <a:ext cx="8062912" cy="974725"/>
          </a:xfrm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Les représentations des acteurs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764704"/>
            <a:ext cx="8496300" cy="4968875"/>
          </a:xfrm>
        </p:spPr>
        <p:txBody>
          <a:bodyPr>
            <a:normAutofit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L 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’absence d ’objectif 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sécuritaire clair! L ’absence d ’indicateurs!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Complexité de la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tâche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et du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contexte et contraintes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multiples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 (planning, durées de surveillance, peur ou banalisation de l ’accident) 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Contraintes réglementaires fortes mais en contrepartie </a:t>
            </a: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contraintes informelles nombreuses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b="1" dirty="0">
                <a:latin typeface="Times New Roman" pitchFamily="18" charset="0"/>
                <a:cs typeface="Times New Roman" pitchFamily="18" charset="0"/>
              </a:rPr>
              <a:t>Tâche jugée fondamentale mais peu appréciée</a:t>
            </a: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2903220" lvl="6" indent="-274320" algn="just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>
                <a:latin typeface="Times New Roman" pitchFamily="18" charset="0"/>
                <a:cs typeface="Times New Roman" pitchFamily="18" charset="0"/>
              </a:rPr>
              <a:t>Prise de conscience de l ’importance de la tâche mais défaillances perçues différemment!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0"/>
            <a:ext cx="8713787" cy="5330825"/>
          </a:xfrm>
        </p:spPr>
        <p:txBody>
          <a:bodyPr/>
          <a:lstStyle/>
          <a:p>
            <a:pPr algn="just" eaLnBrk="1" hangingPunct="1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tolérances variables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selon les hiérarchies</a:t>
            </a:r>
          </a:p>
          <a:p>
            <a:pPr algn="just" eaLnBrk="1" hangingPunct="1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Références à la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protection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plus </a:t>
            </a:r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qu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 ’à la prévention</a:t>
            </a:r>
          </a:p>
          <a:p>
            <a:pPr algn="just" eaLnBrk="1" hangingPunct="1"/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Des 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règles informelles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tout autant produites par la hiérarchie que par les personnels (augmentation de leurs marges de liberté) ex: suspendre la surveillance, allonger les périodes de surveillance, regroupements,...</a:t>
            </a:r>
          </a:p>
          <a:p>
            <a:pPr lvl="6" algn="just">
              <a:buFont typeface="Arial" pitchFamily="34" charset="0"/>
              <a:buChar char="•"/>
            </a:pPr>
            <a:r>
              <a:rPr lang="fr-FR" sz="3200" b="1" dirty="0" smtClean="0">
                <a:latin typeface="Times New Roman" pitchFamily="18" charset="0"/>
                <a:cs typeface="Times New Roman" pitchFamily="18" charset="0"/>
              </a:rPr>
              <a:t>Sentiment de fatalité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 face au risque</a:t>
            </a:r>
          </a:p>
          <a:p>
            <a:pPr eaLnBrk="1" hangingPunct="1"/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u contenu 2"/>
          <p:cNvSpPr>
            <a:spLocks noGrp="1"/>
          </p:cNvSpPr>
          <p:nvPr>
            <p:ph idx="1"/>
          </p:nvPr>
        </p:nvSpPr>
        <p:spPr>
          <a:xfrm>
            <a:off x="179512" y="0"/>
            <a:ext cx="8785225" cy="58324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Les principaux constats issus des scènes d’accidents visionnées nous apprennent que:</a:t>
            </a:r>
          </a:p>
          <a:p>
            <a:pPr>
              <a:buFont typeface="Wingdings 2" pitchFamily="18" charset="2"/>
              <a:buNone/>
            </a:pPr>
            <a:endParaRPr lang="fr-F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fr-FR" sz="2400" b="1" i="1" dirty="0" smtClean="0">
                <a:latin typeface="Times New Roman" pitchFamily="18" charset="0"/>
                <a:cs typeface="Times New Roman" pitchFamily="18" charset="0"/>
              </a:rPr>
              <a:t>L’accident se produit soudainement.</a:t>
            </a:r>
          </a:p>
          <a:p>
            <a:pPr algn="ctr">
              <a:buFont typeface="Wingdings 2" pitchFamily="18" charset="2"/>
              <a:buNone/>
            </a:pPr>
            <a:r>
              <a:rPr lang="fr-FR" sz="2400" b="1" i="1" dirty="0" smtClean="0">
                <a:latin typeface="Times New Roman" pitchFamily="18" charset="0"/>
                <a:cs typeface="Times New Roman" pitchFamily="18" charset="0"/>
              </a:rPr>
              <a:t>La personne qui perd son autonomie en surface n’est pas toujours perçue par le personnel de surveillance, </a:t>
            </a:r>
          </a:p>
          <a:p>
            <a:pPr algn="ctr">
              <a:buFont typeface="Wingdings 2" pitchFamily="18" charset="2"/>
              <a:buNone/>
            </a:pPr>
            <a:r>
              <a:rPr lang="fr-FR" sz="2400" b="1" i="1" dirty="0" smtClean="0">
                <a:latin typeface="Times New Roman" pitchFamily="18" charset="0"/>
                <a:cs typeface="Times New Roman" pitchFamily="18" charset="0"/>
              </a:rPr>
              <a:t>ni par des tiers.</a:t>
            </a:r>
          </a:p>
          <a:p>
            <a:pPr algn="ctr">
              <a:buFont typeface="Wingdings 2" pitchFamily="18" charset="2"/>
              <a:buNone/>
            </a:pPr>
            <a:r>
              <a:rPr lang="fr-FR" sz="2400" b="1" i="1" dirty="0" smtClean="0">
                <a:latin typeface="Times New Roman" pitchFamily="18" charset="0"/>
                <a:cs typeface="Times New Roman" pitchFamily="18" charset="0"/>
              </a:rPr>
              <a:t>La personne qui a perdue son autonomie est difficilement perceptible en phase sous marine.</a:t>
            </a:r>
          </a:p>
          <a:p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 2" pitchFamily="18" charset="2"/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Certaines défaillances sont parfaitement explicables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77724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Que dire de la surveillance?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179512" y="908720"/>
            <a:ext cx="8763000" cy="4538662"/>
          </a:xfrm>
        </p:spPr>
        <p:txBody>
          <a:bodyPr/>
          <a:lstStyle/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Des moments de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non surveillance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nombreux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non quantifiés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à ce jour!</a:t>
            </a: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Les notions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« d ’incidents »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et de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« </a:t>
            </a:r>
            <a:r>
              <a:rPr lang="fr-FR" sz="2800" b="1" dirty="0" err="1" smtClean="0">
                <a:latin typeface="Times New Roman" pitchFamily="18" charset="0"/>
                <a:cs typeface="Times New Roman" pitchFamily="18" charset="0"/>
              </a:rPr>
              <a:t>presqu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 ’accidents »</a:t>
            </a: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Des défauts de surveillance existent:</a:t>
            </a:r>
          </a:p>
          <a:p>
            <a:pPr lvl="1"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avant l ’accident</a:t>
            </a:r>
          </a:p>
          <a:p>
            <a:pPr lvl="1"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pendant l ’accident </a:t>
            </a:r>
          </a:p>
          <a:p>
            <a:pPr lvl="1"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après l ’accident</a:t>
            </a:r>
          </a:p>
          <a:p>
            <a:pPr lvl="6" algn="just">
              <a:buFont typeface="Arial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Peut on améliorer cette surveillance?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u contenu 2"/>
          <p:cNvSpPr>
            <a:spLocks noGrp="1"/>
          </p:cNvSpPr>
          <p:nvPr>
            <p:ph idx="1"/>
          </p:nvPr>
        </p:nvSpPr>
        <p:spPr>
          <a:xfrm>
            <a:off x="251520" y="0"/>
            <a:ext cx="8642350" cy="54879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fr-FR" sz="4000" b="1" dirty="0" smtClean="0">
                <a:latin typeface="Times New Roman" pitchFamily="18" charset="0"/>
                <a:cs typeface="Times New Roman" pitchFamily="18" charset="0"/>
              </a:rPr>
              <a:t>Car...</a:t>
            </a:r>
          </a:p>
          <a:p>
            <a:pPr algn="just" eaLnBrk="1" hangingPunct="1">
              <a:buFont typeface="Wingdings 2" pitchFamily="18" charset="2"/>
              <a:buNone/>
            </a:pPr>
            <a:endParaRPr lang="fr-FR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Le fonctionnement actuel des piscines rend quasi impossible une « </a:t>
            </a: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surveillance constante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 » des bassins.</a:t>
            </a:r>
          </a:p>
          <a:p>
            <a:pPr algn="just" eaLnBrk="1" hangingPunct="1"/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 ’application de la notion de surveillance « </a:t>
            </a: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adaptée au contexte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» semble bien confuse, compte tenu de la </a:t>
            </a: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complexité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des éléments du système (architecture, prises de risques, management des hommes,...)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r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36588"/>
          </a:xfrm>
        </p:spPr>
        <p:txBody>
          <a:bodyPr/>
          <a:lstStyle/>
          <a:p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Quelques pistes...!</a:t>
            </a:r>
          </a:p>
        </p:txBody>
      </p:sp>
      <p:sp>
        <p:nvSpPr>
          <p:cNvPr id="44035" name="Espace réservé du contenu 2"/>
          <p:cNvSpPr>
            <a:spLocks noGrp="1"/>
          </p:cNvSpPr>
          <p:nvPr>
            <p:ph idx="1"/>
          </p:nvPr>
        </p:nvSpPr>
        <p:spPr>
          <a:xfrm>
            <a:off x="179512" y="548680"/>
            <a:ext cx="8785225" cy="5616575"/>
          </a:xfrm>
        </p:spPr>
        <p:txBody>
          <a:bodyPr/>
          <a:lstStyle/>
          <a:p>
            <a:pPr algn="just"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Mieux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sensibiliser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les acteurs externes sur leurs responsabilités face aux risques des piscines! Ex: C°</a:t>
            </a:r>
          </a:p>
          <a:p>
            <a:pPr algn="just">
              <a:defRPr/>
            </a:pPr>
            <a:r>
              <a:rPr lang="fr-FR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Améliorer la qualité de la surveillance par:</a:t>
            </a:r>
          </a:p>
          <a:p>
            <a:pPr lvl="1" algn="just" eaLnBrk="1" fontAlgn="t" hangingPunct="1">
              <a:buFont typeface="Arial" pitchFamily="34" charset="0"/>
              <a:buChar char="•"/>
              <a:defRPr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Une vigilance active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(scanning, prise de conscience du risque et des signes de noyade, F°...)</a:t>
            </a:r>
          </a:p>
          <a:p>
            <a:pPr lvl="1" algn="just" eaLnBrk="1" fontAlgn="t" hangingPunct="1">
              <a:buFont typeface="Arial" pitchFamily="34" charset="0"/>
              <a:buChar char="•"/>
              <a:defRPr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Une vigilance continue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(présence effective, POSEIDON, diminuer les nuisances, varier les tâches...)</a:t>
            </a:r>
          </a:p>
          <a:p>
            <a:pPr lvl="1" algn="just" eaLnBrk="1" fontAlgn="t" hangingPunct="1">
              <a:buFont typeface="Arial" pitchFamily="34" charset="0"/>
              <a:buChar char="•"/>
              <a:defRPr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Un bon poste de surveillance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(vision 3D des bassins à la conception, respect des postes, variation des postes...)</a:t>
            </a:r>
          </a:p>
          <a:p>
            <a:pPr lvl="6" algn="just" fontAlgn="t">
              <a:buFont typeface="Arial" pitchFamily="34" charset="0"/>
              <a:buChar char="•"/>
              <a:defRPr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Un nombre de surveillants adapté</a:t>
            </a:r>
          </a:p>
          <a:p>
            <a:pPr algn="just" eaLnBrk="1" fontAlgn="t" hangingPunct="1">
              <a:buFont typeface="Wingdings 2" pitchFamily="18" charset="2"/>
              <a:buNone/>
              <a:defRPr/>
            </a:pPr>
            <a:endParaRPr lang="fr-F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defRPr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0"/>
            <a:ext cx="8229600" cy="769937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 Le cadrage du sujet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0" y="764704"/>
            <a:ext cx="8785225" cy="5543550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De quoi parlons nous?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 La noyade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Primaire vs Secondaire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Sans ou avec séquelles, parfois mortelle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Des images édifiantes</a:t>
            </a:r>
          </a:p>
          <a:p>
            <a:pPr algn="just" eaLnBrk="1" hangingPunct="1">
              <a:buFont typeface="Wingdings 2" pitchFamily="18" charset="2"/>
              <a:buNone/>
            </a:pPr>
            <a:endParaRPr lang="fr-F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 2" pitchFamily="18" charset="2"/>
              <a:buNone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Que dire de cet accident? 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Comment expliquer </a:t>
            </a: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sa survenue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malgré les règles et des acteurs professionnels?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				Sur la victime? Sur le contexte? Sur le 				personnel de surveillance? Sur les mesures de 			prévention et de protection?...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0"/>
            <a:ext cx="7772400" cy="6858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Conclusions </a:t>
            </a:r>
          </a:p>
        </p:txBody>
      </p:sp>
      <p:sp>
        <p:nvSpPr>
          <p:cNvPr id="41989" name="Rectangle 3"/>
          <p:cNvSpPr>
            <a:spLocks noGrp="1" noChangeArrowheads="1"/>
          </p:cNvSpPr>
          <p:nvPr>
            <p:ph idx="1"/>
          </p:nvPr>
        </p:nvSpPr>
        <p:spPr>
          <a:xfrm>
            <a:off x="323528" y="620688"/>
            <a:ext cx="8382000" cy="5237162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Pas de conclusions « miracle » mais des constats objectifs sur des pratiques  de loisirs sportifs!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Proposer des outils d ’aide à la décision! (discussions collégiales et honnêtes)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Engager des processus de changement en incitant:</a:t>
            </a:r>
          </a:p>
          <a:p>
            <a:pPr marL="640080" lvl="1" indent="-246888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développement d’une réelle culture sécuritaire dans votre établissement</a:t>
            </a:r>
          </a:p>
          <a:p>
            <a:pPr marL="640080" lvl="1" indent="-246888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La mise en place de dispositifs de veille</a:t>
            </a:r>
          </a:p>
          <a:p>
            <a:pPr marL="640080" lvl="1" indent="-246888" algn="just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Retour d’Expériences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r-FR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2903220" lvl="6" indent="-274320" algn="just" fontAlgn="auto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Quelle est votre volonté de vous engager collectivement dans un processus QUALITE?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r-FR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2" descr="nn,b,b,b,n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251520" y="2204864"/>
            <a:ext cx="6877050" cy="979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80000" tIns="180000" rIns="180000" bIns="180000">
            <a:spAutoFit/>
          </a:bodyPr>
          <a:lstStyle/>
          <a:p>
            <a:r>
              <a:rPr lang="fr-FR" sz="4000" b="1" dirty="0" smtClean="0">
                <a:latin typeface="Times New Roman" pitchFamily="18" charset="0"/>
                <a:cs typeface="Times New Roman" pitchFamily="18" charset="0"/>
              </a:rPr>
              <a:t>Merci de votre attention</a:t>
            </a:r>
            <a:endParaRPr lang="fr-FR" sz="28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2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43608" y="0"/>
            <a:ext cx="707236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18288" bIns="0" anchor="b">
            <a:normAutofit/>
          </a:bodyPr>
          <a:lstStyle/>
          <a:p>
            <a:pPr algn="ctr" eaLnBrk="0" hangingPunct="0">
              <a:defRPr/>
            </a:pPr>
            <a:r>
              <a:rPr lang="fr-FR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Une Vision systémique</a:t>
            </a:r>
          </a:p>
        </p:txBody>
      </p:sp>
      <p:grpSp>
        <p:nvGrpSpPr>
          <p:cNvPr id="17413" name="Group 4"/>
          <p:cNvGrpSpPr>
            <a:grpSpLocks noChangeAspect="1"/>
          </p:cNvGrpSpPr>
          <p:nvPr/>
        </p:nvGrpSpPr>
        <p:grpSpPr bwMode="auto">
          <a:xfrm>
            <a:off x="1043608" y="1196752"/>
            <a:ext cx="7226300" cy="4337050"/>
            <a:chOff x="2198" y="1583"/>
            <a:chExt cx="7200" cy="4320"/>
          </a:xfrm>
        </p:grpSpPr>
        <p:sp>
          <p:nvSpPr>
            <p:cNvPr id="17415" name="AutoShape 5"/>
            <p:cNvSpPr>
              <a:spLocks noChangeAspect="1" noChangeArrowheads="1"/>
            </p:cNvSpPr>
            <p:nvPr/>
          </p:nvSpPr>
          <p:spPr bwMode="auto">
            <a:xfrm>
              <a:off x="2198" y="1583"/>
              <a:ext cx="7200" cy="432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fr-FR">
                <a:latin typeface="Corbel" pitchFamily="34" charset="0"/>
              </a:endParaRPr>
            </a:p>
          </p:txBody>
        </p:sp>
        <p:sp>
          <p:nvSpPr>
            <p:cNvPr id="17416" name="Oval 6"/>
            <p:cNvSpPr>
              <a:spLocks noChangeArrowheads="1"/>
            </p:cNvSpPr>
            <p:nvPr/>
          </p:nvSpPr>
          <p:spPr bwMode="auto">
            <a:xfrm>
              <a:off x="2918" y="1871"/>
              <a:ext cx="5616" cy="3888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r>
                <a:rPr lang="fr-FR" sz="1200">
                  <a:latin typeface="Corbel" pitchFamily="34" charset="0"/>
                </a:rPr>
                <a:t>complexe</a:t>
              </a: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</p:txBody>
        </p:sp>
        <p:sp>
          <p:nvSpPr>
            <p:cNvPr id="17417" name="Oval 7"/>
            <p:cNvSpPr>
              <a:spLocks noChangeArrowheads="1"/>
            </p:cNvSpPr>
            <p:nvPr/>
          </p:nvSpPr>
          <p:spPr bwMode="auto">
            <a:xfrm>
              <a:off x="3494" y="2015"/>
              <a:ext cx="4464" cy="273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pPr algn="ctr"/>
              <a:endParaRPr lang="fr-FR" sz="1200">
                <a:latin typeface="Corbel" pitchFamily="34" charset="0"/>
              </a:endParaRPr>
            </a:p>
            <a:p>
              <a:endParaRPr lang="fr-FR" sz="1200">
                <a:latin typeface="Corbel" pitchFamily="34" charset="0"/>
              </a:endParaRPr>
            </a:p>
            <a:p>
              <a:pPr algn="ctr"/>
              <a:endParaRPr lang="fr-FR">
                <a:latin typeface="Corbel" pitchFamily="34" charset="0"/>
              </a:endParaRPr>
            </a:p>
            <a:p>
              <a:pPr algn="ctr"/>
              <a:r>
                <a:rPr lang="fr-FR" b="1">
                  <a:latin typeface="Corbel" pitchFamily="34" charset="0"/>
                </a:rPr>
                <a:t>La piscine</a:t>
              </a:r>
            </a:p>
            <a:p>
              <a:pPr algn="ctr"/>
              <a:r>
                <a:rPr lang="fr-FR" b="1">
                  <a:latin typeface="Corbel" pitchFamily="34" charset="0"/>
                </a:rPr>
                <a:t>Un contexte de pratique</a:t>
              </a:r>
            </a:p>
            <a:p>
              <a:pPr algn="ctr"/>
              <a:r>
                <a:rPr lang="fr-FR" b="1">
                  <a:latin typeface="Corbel" pitchFamily="34" charset="0"/>
                </a:rPr>
                <a:t>complexe</a:t>
              </a:r>
            </a:p>
          </p:txBody>
        </p:sp>
        <p:sp>
          <p:nvSpPr>
            <p:cNvPr id="17418" name="Oval 8"/>
            <p:cNvSpPr>
              <a:spLocks noChangeArrowheads="1"/>
            </p:cNvSpPr>
            <p:nvPr/>
          </p:nvSpPr>
          <p:spPr bwMode="auto">
            <a:xfrm>
              <a:off x="7094" y="1665"/>
              <a:ext cx="2108" cy="135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600">
                  <a:latin typeface="Corbel" pitchFamily="34" charset="0"/>
                </a:rPr>
                <a:t>Ouput :</a:t>
              </a:r>
            </a:p>
            <a:p>
              <a:pPr algn="ctr"/>
              <a:r>
                <a:rPr lang="fr-FR" sz="1600">
                  <a:latin typeface="Corbel" pitchFamily="34" charset="0"/>
                </a:rPr>
                <a:t>quelques accidents  parfois mortels </a:t>
              </a:r>
            </a:p>
          </p:txBody>
        </p:sp>
        <p:sp>
          <p:nvSpPr>
            <p:cNvPr id="17419" name="Oval 9"/>
            <p:cNvSpPr>
              <a:spLocks noChangeArrowheads="1"/>
            </p:cNvSpPr>
            <p:nvPr/>
          </p:nvSpPr>
          <p:spPr bwMode="auto">
            <a:xfrm>
              <a:off x="2342" y="1727"/>
              <a:ext cx="2016" cy="1008"/>
            </a:xfrm>
            <a:prstGeom prst="ellipse">
              <a:avLst/>
            </a:prstGeom>
            <a:solidFill>
              <a:srgbClr val="C0C0C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600">
                  <a:latin typeface="Corbel" pitchFamily="34" charset="0"/>
                </a:rPr>
                <a:t>Imput :</a:t>
              </a:r>
            </a:p>
            <a:p>
              <a:pPr algn="ctr"/>
              <a:r>
                <a:rPr lang="fr-FR" sz="1600">
                  <a:latin typeface="Corbel" pitchFamily="34" charset="0"/>
                </a:rPr>
                <a:t>de nombreux pratiquants</a:t>
              </a:r>
            </a:p>
          </p:txBody>
        </p:sp>
        <p:sp>
          <p:nvSpPr>
            <p:cNvPr id="17420" name="Oval 10"/>
            <p:cNvSpPr>
              <a:spLocks noChangeArrowheads="1"/>
            </p:cNvSpPr>
            <p:nvPr/>
          </p:nvSpPr>
          <p:spPr bwMode="auto">
            <a:xfrm>
              <a:off x="4214" y="2303"/>
              <a:ext cx="2880" cy="1141"/>
            </a:xfrm>
            <a:prstGeom prst="ellipse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EBEBEB"/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2000" b="1">
                  <a:latin typeface="Corbel" pitchFamily="34" charset="0"/>
                </a:rPr>
                <a:t>Le pratiquant</a:t>
              </a:r>
            </a:p>
            <a:p>
              <a:pPr algn="ctr"/>
              <a:r>
                <a:rPr lang="fr-FR" sz="2000" b="1">
                  <a:latin typeface="Corbel" pitchFamily="34" charset="0"/>
                </a:rPr>
                <a:t>Acteur de la sécurité</a:t>
              </a:r>
              <a:endParaRPr lang="fr-FR" b="1">
                <a:latin typeface="Corbel" pitchFamily="34" charset="0"/>
              </a:endParaRPr>
            </a:p>
          </p:txBody>
        </p:sp>
        <p:sp>
          <p:nvSpPr>
            <p:cNvPr id="17421" name="Line 11"/>
            <p:cNvSpPr>
              <a:spLocks noChangeShapeType="1"/>
            </p:cNvSpPr>
            <p:nvPr/>
          </p:nvSpPr>
          <p:spPr bwMode="auto">
            <a:xfrm>
              <a:off x="3926" y="2303"/>
              <a:ext cx="576" cy="43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17422" name="Line 12"/>
            <p:cNvSpPr>
              <a:spLocks noChangeShapeType="1"/>
            </p:cNvSpPr>
            <p:nvPr/>
          </p:nvSpPr>
          <p:spPr bwMode="auto">
            <a:xfrm flipV="1">
              <a:off x="6806" y="2303"/>
              <a:ext cx="576" cy="432"/>
            </a:xfrm>
            <a:prstGeom prst="line">
              <a:avLst/>
            </a:prstGeom>
            <a:noFill/>
            <a:ln w="38100" cap="rnd">
              <a:solidFill>
                <a:srgbClr val="000000"/>
              </a:solidFill>
              <a:prstDash val="sysDot"/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7414" name="Rectangle 15"/>
          <p:cNvSpPr>
            <a:spLocks noChangeArrowheads="1"/>
          </p:cNvSpPr>
          <p:nvPr/>
        </p:nvSpPr>
        <p:spPr bwMode="auto">
          <a:xfrm>
            <a:off x="2267744" y="5013176"/>
            <a:ext cx="45672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b="1" dirty="0">
                <a:latin typeface="Corbel" pitchFamily="34" charset="0"/>
              </a:rPr>
              <a:t>Environnement spécifique contraignant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576" y="0"/>
            <a:ext cx="7772400" cy="838200"/>
          </a:xfrm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Objectifs et enjeux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764704"/>
            <a:ext cx="8640763" cy="4824412"/>
          </a:xfrm>
        </p:spPr>
        <p:txBody>
          <a:bodyPr/>
          <a:lstStyle/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Mieux comprendre le contexte sécuritaire dans les APS</a:t>
            </a: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Tenter d ’améliorer le management de cette sécurité</a:t>
            </a: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Tenter de diminuer l ’accidentologie...?</a:t>
            </a:r>
          </a:p>
          <a:p>
            <a:pPr algn="just" eaLnBrk="1" hangingPunct="1"/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Des enjeux nombreux: humains, d’image, psychologiques, judiciaires, financiers...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Fournir aux décideurs et acteurs des outils de réflexion et d ’aide à la décision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0"/>
            <a:ext cx="7772400" cy="838200"/>
          </a:xfrm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 ’accidentologie dans les APS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692696"/>
            <a:ext cx="8515350" cy="4419600"/>
          </a:xfrm>
        </p:spPr>
        <p:txBody>
          <a:bodyPr/>
          <a:lstStyle/>
          <a:p>
            <a:pPr algn="just" eaLnBrk="1" hangingPunct="1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Sécurité des consommateurs: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la DGCCRF disait: « 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Les produits et services doivent, dans des conditions normales d ’utilisation, ou </a:t>
            </a: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dans des conditions normalement prévisibles par le professionnel</a:t>
            </a:r>
            <a:r>
              <a:rPr lang="fr-FR" sz="2800" i="1" dirty="0" smtClean="0">
                <a:latin typeface="Times New Roman" pitchFamily="18" charset="0"/>
                <a:cs typeface="Times New Roman" pitchFamily="18" charset="0"/>
              </a:rPr>
              <a:t>, présenter la sécurité à laquelle on peut légitimement s ’attendre, et </a:t>
            </a: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ne pas porter atteinte à la santé des personnes 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». Est ce le cas des piscines publiques?</a:t>
            </a:r>
          </a:p>
          <a:p>
            <a:pPr lvl="4" algn="just">
              <a:buFont typeface="Arial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Des décès</a:t>
            </a:r>
          </a:p>
          <a:p>
            <a:pPr lvl="4" algn="just">
              <a:buFont typeface="Arial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Des procès de + en + fréquents</a:t>
            </a:r>
          </a:p>
          <a:p>
            <a:pPr lvl="4" algn="just">
              <a:buFont typeface="Arial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Des condamnations fréquentes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>
          <a:xfrm>
            <a:off x="179512" y="0"/>
            <a:ext cx="8643937" cy="636588"/>
          </a:xfrm>
        </p:spPr>
        <p:txBody>
          <a:bodyPr/>
          <a:lstStyle/>
          <a:p>
            <a:pPr eaLnBrk="1" hangingPunct="1"/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 notion de gestion des risques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idx="1"/>
          </p:nvPr>
        </p:nvSpPr>
        <p:spPr>
          <a:xfrm>
            <a:off x="251520" y="764704"/>
            <a:ext cx="8642350" cy="4840287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Définitions</a:t>
            </a:r>
          </a:p>
          <a:p>
            <a:pPr algn="just" eaLnBrk="1" hangingPunct="1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Le danger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peut se définir comme la « 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tendance d ’un système à engendrer un ou plusieurs accidents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 ». Il se caractérise par sa probabilité et sa gravité</a:t>
            </a:r>
          </a:p>
          <a:p>
            <a:pPr algn="just" eaLnBrk="1" hangingPunct="1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Le risque 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peut se définir comme la « 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combinaison d ’un danger, de sa gravité, de sa fréquence et de son </a:t>
            </a:r>
            <a:r>
              <a:rPr lang="fr-FR" sz="2400" i="1" u="sng" dirty="0" smtClean="0">
                <a:latin typeface="Times New Roman" pitchFamily="18" charset="0"/>
                <a:cs typeface="Times New Roman" pitchFamily="18" charset="0"/>
              </a:rPr>
              <a:t>acceptabilité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 ».</a:t>
            </a:r>
          </a:p>
          <a:p>
            <a:pPr algn="just" eaLnBrk="1" hangingPunct="1"/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La sécurité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: « 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Absence de circonstance susceptible de provoquer un dommage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 ». </a:t>
            </a:r>
            <a:r>
              <a:rPr lang="fr-FR" sz="2400" dirty="0" err="1" smtClean="0">
                <a:latin typeface="Times New Roman" pitchFamily="18" charset="0"/>
                <a:cs typeface="Times New Roman" pitchFamily="18" charset="0"/>
              </a:rPr>
              <a:t>Deschamp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dit: « </a:t>
            </a:r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ne rien laisser au hasard!</a:t>
            </a:r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 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Les dimensions du risque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r-FR" dirty="0" smtClean="0">
              <a:latin typeface="Times New Roman" pitchFamily="18" charset="0"/>
              <a:cs typeface="Times New Roman" pitchFamily="18" charset="0"/>
              <a:hlinkClick r:id="rId3" action="ppaction://hlinkfile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fr-FR" sz="3600" dirty="0" smtClean="0">
                <a:latin typeface="Times New Roman" pitchFamily="18" charset="0"/>
                <a:cs typeface="Times New Roman" pitchFamily="18" charset="0"/>
                <a:hlinkClick r:id="rId3" action="ppaction://hlinkfile"/>
              </a:rPr>
              <a:t>le diagramme de Farmer</a:t>
            </a:r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r-FR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La notion d’</a:t>
            </a: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acceptabilité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du risque: dans un contexte aux ressources limitées, tous les risques ne peuvent être gérés.</a:t>
            </a:r>
          </a:p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pPr lvl="6" algn="ctr">
              <a:buFont typeface="Wingdings 2"/>
              <a:buNone/>
              <a:defRPr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Dans le diagramme de Farmer, on va chercher à traiter en priorité ce qui nous semble le plus inacceptable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Forme libre 30"/>
          <p:cNvSpPr/>
          <p:nvPr/>
        </p:nvSpPr>
        <p:spPr>
          <a:xfrm>
            <a:off x="1546225" y="2123976"/>
            <a:ext cx="5735638" cy="2736850"/>
          </a:xfrm>
          <a:custGeom>
            <a:avLst/>
            <a:gdLst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121229 w 5736772"/>
              <a:gd name="connsiteY7" fmla="*/ 1719942 h 2688771"/>
              <a:gd name="connsiteX8" fmla="*/ 1556658 w 5736772"/>
              <a:gd name="connsiteY8" fmla="*/ 1937657 h 2688771"/>
              <a:gd name="connsiteX9" fmla="*/ 2275115 w 5736772"/>
              <a:gd name="connsiteY9" fmla="*/ 2253342 h 2688771"/>
              <a:gd name="connsiteX10" fmla="*/ 2971800 w 5736772"/>
              <a:gd name="connsiteY10" fmla="*/ 2460171 h 2688771"/>
              <a:gd name="connsiteX11" fmla="*/ 3701143 w 5736772"/>
              <a:gd name="connsiteY11" fmla="*/ 2612571 h 2688771"/>
              <a:gd name="connsiteX12" fmla="*/ 4114800 w 5736772"/>
              <a:gd name="connsiteY12" fmla="*/ 2667000 h 2688771"/>
              <a:gd name="connsiteX13" fmla="*/ 4626429 w 5736772"/>
              <a:gd name="connsiteY13" fmla="*/ 2688771 h 2688771"/>
              <a:gd name="connsiteX14" fmla="*/ 5736772 w 5736772"/>
              <a:gd name="connsiteY14" fmla="*/ 2688771 h 2688771"/>
              <a:gd name="connsiteX15" fmla="*/ 5736772 w 5736772"/>
              <a:gd name="connsiteY15" fmla="*/ 2166257 h 2688771"/>
              <a:gd name="connsiteX16" fmla="*/ 4865915 w 5736772"/>
              <a:gd name="connsiteY16" fmla="*/ 2144485 h 2688771"/>
              <a:gd name="connsiteX17" fmla="*/ 4376058 w 5736772"/>
              <a:gd name="connsiteY17" fmla="*/ 2090057 h 2688771"/>
              <a:gd name="connsiteX18" fmla="*/ 3668486 w 5736772"/>
              <a:gd name="connsiteY18" fmla="*/ 1959428 h 2688771"/>
              <a:gd name="connsiteX19" fmla="*/ 2786743 w 5736772"/>
              <a:gd name="connsiteY19" fmla="*/ 1719942 h 2688771"/>
              <a:gd name="connsiteX20" fmla="*/ 2590800 w 5736772"/>
              <a:gd name="connsiteY20" fmla="*/ 1654628 h 2688771"/>
              <a:gd name="connsiteX21" fmla="*/ 1948543 w 5736772"/>
              <a:gd name="connsiteY21" fmla="*/ 1643742 h 2688771"/>
              <a:gd name="connsiteX22" fmla="*/ 1937658 w 5736772"/>
              <a:gd name="connsiteY22" fmla="*/ 1415142 h 2688771"/>
              <a:gd name="connsiteX23" fmla="*/ 1328058 w 5736772"/>
              <a:gd name="connsiteY23" fmla="*/ 1023257 h 2688771"/>
              <a:gd name="connsiteX24" fmla="*/ 925286 w 5736772"/>
              <a:gd name="connsiteY24" fmla="*/ 653142 h 2688771"/>
              <a:gd name="connsiteX25" fmla="*/ 555172 w 5736772"/>
              <a:gd name="connsiteY25" fmla="*/ 206828 h 2688771"/>
              <a:gd name="connsiteX26" fmla="*/ 457200 w 5736772"/>
              <a:gd name="connsiteY26" fmla="*/ 0 h 2688771"/>
              <a:gd name="connsiteX27" fmla="*/ 0 w 5736772"/>
              <a:gd name="connsiteY27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121229 w 5736772"/>
              <a:gd name="connsiteY7" fmla="*/ 1719942 h 2688771"/>
              <a:gd name="connsiteX8" fmla="*/ 1526031 w 5736772"/>
              <a:gd name="connsiteY8" fmla="*/ 2002979 h 2688771"/>
              <a:gd name="connsiteX9" fmla="*/ 2275115 w 5736772"/>
              <a:gd name="connsiteY9" fmla="*/ 2253342 h 2688771"/>
              <a:gd name="connsiteX10" fmla="*/ 2971800 w 5736772"/>
              <a:gd name="connsiteY10" fmla="*/ 2460171 h 2688771"/>
              <a:gd name="connsiteX11" fmla="*/ 3701143 w 5736772"/>
              <a:gd name="connsiteY11" fmla="*/ 2612571 h 2688771"/>
              <a:gd name="connsiteX12" fmla="*/ 4114800 w 5736772"/>
              <a:gd name="connsiteY12" fmla="*/ 2667000 h 2688771"/>
              <a:gd name="connsiteX13" fmla="*/ 4626429 w 5736772"/>
              <a:gd name="connsiteY13" fmla="*/ 2688771 h 2688771"/>
              <a:gd name="connsiteX14" fmla="*/ 5736772 w 5736772"/>
              <a:gd name="connsiteY14" fmla="*/ 2688771 h 2688771"/>
              <a:gd name="connsiteX15" fmla="*/ 5736772 w 5736772"/>
              <a:gd name="connsiteY15" fmla="*/ 2166257 h 2688771"/>
              <a:gd name="connsiteX16" fmla="*/ 4865915 w 5736772"/>
              <a:gd name="connsiteY16" fmla="*/ 2144485 h 2688771"/>
              <a:gd name="connsiteX17" fmla="*/ 4376058 w 5736772"/>
              <a:gd name="connsiteY17" fmla="*/ 2090057 h 2688771"/>
              <a:gd name="connsiteX18" fmla="*/ 3668486 w 5736772"/>
              <a:gd name="connsiteY18" fmla="*/ 1959428 h 2688771"/>
              <a:gd name="connsiteX19" fmla="*/ 2786743 w 5736772"/>
              <a:gd name="connsiteY19" fmla="*/ 1719942 h 2688771"/>
              <a:gd name="connsiteX20" fmla="*/ 2590800 w 5736772"/>
              <a:gd name="connsiteY20" fmla="*/ 1654628 h 2688771"/>
              <a:gd name="connsiteX21" fmla="*/ 1948543 w 5736772"/>
              <a:gd name="connsiteY21" fmla="*/ 1643742 h 2688771"/>
              <a:gd name="connsiteX22" fmla="*/ 1937658 w 5736772"/>
              <a:gd name="connsiteY22" fmla="*/ 1415142 h 2688771"/>
              <a:gd name="connsiteX23" fmla="*/ 1328058 w 5736772"/>
              <a:gd name="connsiteY23" fmla="*/ 1023257 h 2688771"/>
              <a:gd name="connsiteX24" fmla="*/ 925286 w 5736772"/>
              <a:gd name="connsiteY24" fmla="*/ 653142 h 2688771"/>
              <a:gd name="connsiteX25" fmla="*/ 555172 w 5736772"/>
              <a:gd name="connsiteY25" fmla="*/ 206828 h 2688771"/>
              <a:gd name="connsiteX26" fmla="*/ 457200 w 5736772"/>
              <a:gd name="connsiteY26" fmla="*/ 0 h 2688771"/>
              <a:gd name="connsiteX27" fmla="*/ 0 w 5736772"/>
              <a:gd name="connsiteY27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121229 w 5736772"/>
              <a:gd name="connsiteY7" fmla="*/ 1719942 h 2688771"/>
              <a:gd name="connsiteX8" fmla="*/ 1526031 w 5736772"/>
              <a:gd name="connsiteY8" fmla="*/ 2002979 h 2688771"/>
              <a:gd name="connsiteX9" fmla="*/ 2240411 w 5736772"/>
              <a:gd name="connsiteY9" fmla="*/ 2288731 h 2688771"/>
              <a:gd name="connsiteX10" fmla="*/ 2971800 w 5736772"/>
              <a:gd name="connsiteY10" fmla="*/ 2460171 h 2688771"/>
              <a:gd name="connsiteX11" fmla="*/ 3701143 w 5736772"/>
              <a:gd name="connsiteY11" fmla="*/ 2612571 h 2688771"/>
              <a:gd name="connsiteX12" fmla="*/ 4114800 w 5736772"/>
              <a:gd name="connsiteY12" fmla="*/ 2667000 h 2688771"/>
              <a:gd name="connsiteX13" fmla="*/ 4626429 w 5736772"/>
              <a:gd name="connsiteY13" fmla="*/ 2688771 h 2688771"/>
              <a:gd name="connsiteX14" fmla="*/ 5736772 w 5736772"/>
              <a:gd name="connsiteY14" fmla="*/ 2688771 h 2688771"/>
              <a:gd name="connsiteX15" fmla="*/ 5736772 w 5736772"/>
              <a:gd name="connsiteY15" fmla="*/ 2166257 h 2688771"/>
              <a:gd name="connsiteX16" fmla="*/ 4865915 w 5736772"/>
              <a:gd name="connsiteY16" fmla="*/ 2144485 h 2688771"/>
              <a:gd name="connsiteX17" fmla="*/ 4376058 w 5736772"/>
              <a:gd name="connsiteY17" fmla="*/ 2090057 h 2688771"/>
              <a:gd name="connsiteX18" fmla="*/ 3668486 w 5736772"/>
              <a:gd name="connsiteY18" fmla="*/ 1959428 h 2688771"/>
              <a:gd name="connsiteX19" fmla="*/ 2786743 w 5736772"/>
              <a:gd name="connsiteY19" fmla="*/ 1719942 h 2688771"/>
              <a:gd name="connsiteX20" fmla="*/ 2590800 w 5736772"/>
              <a:gd name="connsiteY20" fmla="*/ 1654628 h 2688771"/>
              <a:gd name="connsiteX21" fmla="*/ 1948543 w 5736772"/>
              <a:gd name="connsiteY21" fmla="*/ 1643742 h 2688771"/>
              <a:gd name="connsiteX22" fmla="*/ 1937658 w 5736772"/>
              <a:gd name="connsiteY22" fmla="*/ 1415142 h 2688771"/>
              <a:gd name="connsiteX23" fmla="*/ 1328058 w 5736772"/>
              <a:gd name="connsiteY23" fmla="*/ 1023257 h 2688771"/>
              <a:gd name="connsiteX24" fmla="*/ 925286 w 5736772"/>
              <a:gd name="connsiteY24" fmla="*/ 653142 h 2688771"/>
              <a:gd name="connsiteX25" fmla="*/ 555172 w 5736772"/>
              <a:gd name="connsiteY25" fmla="*/ 206828 h 2688771"/>
              <a:gd name="connsiteX26" fmla="*/ 457200 w 5736772"/>
              <a:gd name="connsiteY26" fmla="*/ 0 h 2688771"/>
              <a:gd name="connsiteX27" fmla="*/ 0 w 5736772"/>
              <a:gd name="connsiteY27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121229 w 5736772"/>
              <a:gd name="connsiteY7" fmla="*/ 1719942 h 2688771"/>
              <a:gd name="connsiteX8" fmla="*/ 1526031 w 5736772"/>
              <a:gd name="connsiteY8" fmla="*/ 2002979 h 2688771"/>
              <a:gd name="connsiteX9" fmla="*/ 2240411 w 5736772"/>
              <a:gd name="connsiteY9" fmla="*/ 2288731 h 2688771"/>
              <a:gd name="connsiteX10" fmla="*/ 2954791 w 5736772"/>
              <a:gd name="connsiteY10" fmla="*/ 2574483 h 2688771"/>
              <a:gd name="connsiteX11" fmla="*/ 3701143 w 5736772"/>
              <a:gd name="connsiteY11" fmla="*/ 2612571 h 2688771"/>
              <a:gd name="connsiteX12" fmla="*/ 4114800 w 5736772"/>
              <a:gd name="connsiteY12" fmla="*/ 2667000 h 2688771"/>
              <a:gd name="connsiteX13" fmla="*/ 4626429 w 5736772"/>
              <a:gd name="connsiteY13" fmla="*/ 2688771 h 2688771"/>
              <a:gd name="connsiteX14" fmla="*/ 5736772 w 5736772"/>
              <a:gd name="connsiteY14" fmla="*/ 2688771 h 2688771"/>
              <a:gd name="connsiteX15" fmla="*/ 5736772 w 5736772"/>
              <a:gd name="connsiteY15" fmla="*/ 2166257 h 2688771"/>
              <a:gd name="connsiteX16" fmla="*/ 4865915 w 5736772"/>
              <a:gd name="connsiteY16" fmla="*/ 2144485 h 2688771"/>
              <a:gd name="connsiteX17" fmla="*/ 4376058 w 5736772"/>
              <a:gd name="connsiteY17" fmla="*/ 2090057 h 2688771"/>
              <a:gd name="connsiteX18" fmla="*/ 3668486 w 5736772"/>
              <a:gd name="connsiteY18" fmla="*/ 1959428 h 2688771"/>
              <a:gd name="connsiteX19" fmla="*/ 2786743 w 5736772"/>
              <a:gd name="connsiteY19" fmla="*/ 1719942 h 2688771"/>
              <a:gd name="connsiteX20" fmla="*/ 2590800 w 5736772"/>
              <a:gd name="connsiteY20" fmla="*/ 1654628 h 2688771"/>
              <a:gd name="connsiteX21" fmla="*/ 1948543 w 5736772"/>
              <a:gd name="connsiteY21" fmla="*/ 1643742 h 2688771"/>
              <a:gd name="connsiteX22" fmla="*/ 1937658 w 5736772"/>
              <a:gd name="connsiteY22" fmla="*/ 1415142 h 2688771"/>
              <a:gd name="connsiteX23" fmla="*/ 1328058 w 5736772"/>
              <a:gd name="connsiteY23" fmla="*/ 1023257 h 2688771"/>
              <a:gd name="connsiteX24" fmla="*/ 925286 w 5736772"/>
              <a:gd name="connsiteY24" fmla="*/ 653142 h 2688771"/>
              <a:gd name="connsiteX25" fmla="*/ 555172 w 5736772"/>
              <a:gd name="connsiteY25" fmla="*/ 206828 h 2688771"/>
              <a:gd name="connsiteX26" fmla="*/ 457200 w 5736772"/>
              <a:gd name="connsiteY26" fmla="*/ 0 h 2688771"/>
              <a:gd name="connsiteX27" fmla="*/ 0 w 5736772"/>
              <a:gd name="connsiteY27" fmla="*/ 54428 h 2688771"/>
              <a:gd name="connsiteX0" fmla="*/ 0 w 5736772"/>
              <a:gd name="connsiteY0" fmla="*/ 54428 h 2717359"/>
              <a:gd name="connsiteX1" fmla="*/ 0 w 5736772"/>
              <a:gd name="connsiteY1" fmla="*/ 598714 h 2717359"/>
              <a:gd name="connsiteX2" fmla="*/ 32658 w 5736772"/>
              <a:gd name="connsiteY2" fmla="*/ 707571 h 2717359"/>
              <a:gd name="connsiteX3" fmla="*/ 65315 w 5736772"/>
              <a:gd name="connsiteY3" fmla="*/ 751114 h 2717359"/>
              <a:gd name="connsiteX4" fmla="*/ 141515 w 5736772"/>
              <a:gd name="connsiteY4" fmla="*/ 870857 h 2717359"/>
              <a:gd name="connsiteX5" fmla="*/ 348343 w 5736772"/>
              <a:gd name="connsiteY5" fmla="*/ 1121228 h 2717359"/>
              <a:gd name="connsiteX6" fmla="*/ 718458 w 5736772"/>
              <a:gd name="connsiteY6" fmla="*/ 1447800 h 2717359"/>
              <a:gd name="connsiteX7" fmla="*/ 1121229 w 5736772"/>
              <a:gd name="connsiteY7" fmla="*/ 1719942 h 2717359"/>
              <a:gd name="connsiteX8" fmla="*/ 1526031 w 5736772"/>
              <a:gd name="connsiteY8" fmla="*/ 2002979 h 2717359"/>
              <a:gd name="connsiteX9" fmla="*/ 2240411 w 5736772"/>
              <a:gd name="connsiteY9" fmla="*/ 2288731 h 2717359"/>
              <a:gd name="connsiteX10" fmla="*/ 2954791 w 5736772"/>
              <a:gd name="connsiteY10" fmla="*/ 2574483 h 2717359"/>
              <a:gd name="connsiteX11" fmla="*/ 3669171 w 5736772"/>
              <a:gd name="connsiteY11" fmla="*/ 2717359 h 2717359"/>
              <a:gd name="connsiteX12" fmla="*/ 4114800 w 5736772"/>
              <a:gd name="connsiteY12" fmla="*/ 2667000 h 2717359"/>
              <a:gd name="connsiteX13" fmla="*/ 4626429 w 5736772"/>
              <a:gd name="connsiteY13" fmla="*/ 2688771 h 2717359"/>
              <a:gd name="connsiteX14" fmla="*/ 5736772 w 5736772"/>
              <a:gd name="connsiteY14" fmla="*/ 2688771 h 2717359"/>
              <a:gd name="connsiteX15" fmla="*/ 5736772 w 5736772"/>
              <a:gd name="connsiteY15" fmla="*/ 2166257 h 2717359"/>
              <a:gd name="connsiteX16" fmla="*/ 4865915 w 5736772"/>
              <a:gd name="connsiteY16" fmla="*/ 2144485 h 2717359"/>
              <a:gd name="connsiteX17" fmla="*/ 4376058 w 5736772"/>
              <a:gd name="connsiteY17" fmla="*/ 2090057 h 2717359"/>
              <a:gd name="connsiteX18" fmla="*/ 3668486 w 5736772"/>
              <a:gd name="connsiteY18" fmla="*/ 1959428 h 2717359"/>
              <a:gd name="connsiteX19" fmla="*/ 2786743 w 5736772"/>
              <a:gd name="connsiteY19" fmla="*/ 1719942 h 2717359"/>
              <a:gd name="connsiteX20" fmla="*/ 2590800 w 5736772"/>
              <a:gd name="connsiteY20" fmla="*/ 1654628 h 2717359"/>
              <a:gd name="connsiteX21" fmla="*/ 1948543 w 5736772"/>
              <a:gd name="connsiteY21" fmla="*/ 1643742 h 2717359"/>
              <a:gd name="connsiteX22" fmla="*/ 1937658 w 5736772"/>
              <a:gd name="connsiteY22" fmla="*/ 1415142 h 2717359"/>
              <a:gd name="connsiteX23" fmla="*/ 1328058 w 5736772"/>
              <a:gd name="connsiteY23" fmla="*/ 1023257 h 2717359"/>
              <a:gd name="connsiteX24" fmla="*/ 925286 w 5736772"/>
              <a:gd name="connsiteY24" fmla="*/ 653142 h 2717359"/>
              <a:gd name="connsiteX25" fmla="*/ 555172 w 5736772"/>
              <a:gd name="connsiteY25" fmla="*/ 206828 h 2717359"/>
              <a:gd name="connsiteX26" fmla="*/ 457200 w 5736772"/>
              <a:gd name="connsiteY26" fmla="*/ 0 h 2717359"/>
              <a:gd name="connsiteX27" fmla="*/ 0 w 5736772"/>
              <a:gd name="connsiteY27" fmla="*/ 54428 h 2717359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121229 w 5736772"/>
              <a:gd name="connsiteY7" fmla="*/ 1719942 h 2688771"/>
              <a:gd name="connsiteX8" fmla="*/ 1526031 w 5736772"/>
              <a:gd name="connsiteY8" fmla="*/ 2002979 h 2688771"/>
              <a:gd name="connsiteX9" fmla="*/ 2240411 w 5736772"/>
              <a:gd name="connsiteY9" fmla="*/ 2288731 h 2688771"/>
              <a:gd name="connsiteX10" fmla="*/ 2954791 w 5736772"/>
              <a:gd name="connsiteY10" fmla="*/ 2574483 h 2688771"/>
              <a:gd name="connsiteX11" fmla="*/ 3669171 w 5736772"/>
              <a:gd name="connsiteY11" fmla="*/ 2645921 h 2688771"/>
              <a:gd name="connsiteX12" fmla="*/ 4114800 w 5736772"/>
              <a:gd name="connsiteY12" fmla="*/ 2667000 h 2688771"/>
              <a:gd name="connsiteX13" fmla="*/ 4626429 w 5736772"/>
              <a:gd name="connsiteY13" fmla="*/ 2688771 h 2688771"/>
              <a:gd name="connsiteX14" fmla="*/ 5736772 w 5736772"/>
              <a:gd name="connsiteY14" fmla="*/ 2688771 h 2688771"/>
              <a:gd name="connsiteX15" fmla="*/ 5736772 w 5736772"/>
              <a:gd name="connsiteY15" fmla="*/ 2166257 h 2688771"/>
              <a:gd name="connsiteX16" fmla="*/ 4865915 w 5736772"/>
              <a:gd name="connsiteY16" fmla="*/ 2144485 h 2688771"/>
              <a:gd name="connsiteX17" fmla="*/ 4376058 w 5736772"/>
              <a:gd name="connsiteY17" fmla="*/ 2090057 h 2688771"/>
              <a:gd name="connsiteX18" fmla="*/ 3668486 w 5736772"/>
              <a:gd name="connsiteY18" fmla="*/ 1959428 h 2688771"/>
              <a:gd name="connsiteX19" fmla="*/ 2786743 w 5736772"/>
              <a:gd name="connsiteY19" fmla="*/ 1719942 h 2688771"/>
              <a:gd name="connsiteX20" fmla="*/ 2590800 w 5736772"/>
              <a:gd name="connsiteY20" fmla="*/ 1654628 h 2688771"/>
              <a:gd name="connsiteX21" fmla="*/ 1948543 w 5736772"/>
              <a:gd name="connsiteY21" fmla="*/ 1643742 h 2688771"/>
              <a:gd name="connsiteX22" fmla="*/ 1937658 w 5736772"/>
              <a:gd name="connsiteY22" fmla="*/ 1415142 h 2688771"/>
              <a:gd name="connsiteX23" fmla="*/ 1328058 w 5736772"/>
              <a:gd name="connsiteY23" fmla="*/ 1023257 h 2688771"/>
              <a:gd name="connsiteX24" fmla="*/ 925286 w 5736772"/>
              <a:gd name="connsiteY24" fmla="*/ 653142 h 2688771"/>
              <a:gd name="connsiteX25" fmla="*/ 555172 w 5736772"/>
              <a:gd name="connsiteY25" fmla="*/ 206828 h 2688771"/>
              <a:gd name="connsiteX26" fmla="*/ 457200 w 5736772"/>
              <a:gd name="connsiteY26" fmla="*/ 0 h 2688771"/>
              <a:gd name="connsiteX27" fmla="*/ 0 w 5736772"/>
              <a:gd name="connsiteY27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121229 w 5736772"/>
              <a:gd name="connsiteY7" fmla="*/ 1719942 h 2688771"/>
              <a:gd name="connsiteX8" fmla="*/ 1526031 w 5736772"/>
              <a:gd name="connsiteY8" fmla="*/ 2002979 h 2688771"/>
              <a:gd name="connsiteX9" fmla="*/ 2240411 w 5736772"/>
              <a:gd name="connsiteY9" fmla="*/ 2288731 h 2688771"/>
              <a:gd name="connsiteX10" fmla="*/ 2954791 w 5736772"/>
              <a:gd name="connsiteY10" fmla="*/ 2574483 h 2688771"/>
              <a:gd name="connsiteX11" fmla="*/ 3669171 w 5736772"/>
              <a:gd name="connsiteY11" fmla="*/ 2645921 h 2688771"/>
              <a:gd name="connsiteX12" fmla="*/ 4114800 w 5736772"/>
              <a:gd name="connsiteY12" fmla="*/ 2667000 h 2688771"/>
              <a:gd name="connsiteX13" fmla="*/ 4626429 w 5736772"/>
              <a:gd name="connsiteY13" fmla="*/ 2688771 h 2688771"/>
              <a:gd name="connsiteX14" fmla="*/ 5736772 w 5736772"/>
              <a:gd name="connsiteY14" fmla="*/ 2688771 h 2688771"/>
              <a:gd name="connsiteX15" fmla="*/ 5736772 w 5736772"/>
              <a:gd name="connsiteY15" fmla="*/ 2166257 h 2688771"/>
              <a:gd name="connsiteX16" fmla="*/ 4865915 w 5736772"/>
              <a:gd name="connsiteY16" fmla="*/ 2144485 h 2688771"/>
              <a:gd name="connsiteX17" fmla="*/ 4376058 w 5736772"/>
              <a:gd name="connsiteY17" fmla="*/ 2090057 h 2688771"/>
              <a:gd name="connsiteX18" fmla="*/ 3668486 w 5736772"/>
              <a:gd name="connsiteY18" fmla="*/ 1959428 h 2688771"/>
              <a:gd name="connsiteX19" fmla="*/ 2786743 w 5736772"/>
              <a:gd name="connsiteY19" fmla="*/ 1719942 h 2688771"/>
              <a:gd name="connsiteX20" fmla="*/ 2590800 w 5736772"/>
              <a:gd name="connsiteY20" fmla="*/ 1654628 h 2688771"/>
              <a:gd name="connsiteX21" fmla="*/ 1948543 w 5736772"/>
              <a:gd name="connsiteY21" fmla="*/ 1643742 h 2688771"/>
              <a:gd name="connsiteX22" fmla="*/ 1937658 w 5736772"/>
              <a:gd name="connsiteY22" fmla="*/ 1415142 h 2688771"/>
              <a:gd name="connsiteX23" fmla="*/ 1328058 w 5736772"/>
              <a:gd name="connsiteY23" fmla="*/ 1023257 h 2688771"/>
              <a:gd name="connsiteX24" fmla="*/ 925286 w 5736772"/>
              <a:gd name="connsiteY24" fmla="*/ 653142 h 2688771"/>
              <a:gd name="connsiteX25" fmla="*/ 555172 w 5736772"/>
              <a:gd name="connsiteY25" fmla="*/ 206828 h 2688771"/>
              <a:gd name="connsiteX26" fmla="*/ 457200 w 5736772"/>
              <a:gd name="connsiteY26" fmla="*/ 0 h 2688771"/>
              <a:gd name="connsiteX27" fmla="*/ 0 w 5736772"/>
              <a:gd name="connsiteY27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121229 w 5736772"/>
              <a:gd name="connsiteY7" fmla="*/ 1719942 h 2688771"/>
              <a:gd name="connsiteX8" fmla="*/ 1526031 w 5736772"/>
              <a:gd name="connsiteY8" fmla="*/ 2002979 h 2688771"/>
              <a:gd name="connsiteX9" fmla="*/ 2240411 w 5736772"/>
              <a:gd name="connsiteY9" fmla="*/ 2288731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28058 w 5736772"/>
              <a:gd name="connsiteY22" fmla="*/ 1023257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121229 w 5736772"/>
              <a:gd name="connsiteY7" fmla="*/ 1719942 h 2688771"/>
              <a:gd name="connsiteX8" fmla="*/ 1526031 w 5736772"/>
              <a:gd name="connsiteY8" fmla="*/ 2002979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28058 w 5736772"/>
              <a:gd name="connsiteY22" fmla="*/ 1023257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121229 w 5736772"/>
              <a:gd name="connsiteY7" fmla="*/ 1719942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28058 w 5736772"/>
              <a:gd name="connsiteY22" fmla="*/ 1023257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718458 w 5736772"/>
              <a:gd name="connsiteY6" fmla="*/ 1447800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28058 w 5736772"/>
              <a:gd name="connsiteY22" fmla="*/ 1023257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348343 w 5736772"/>
              <a:gd name="connsiteY5" fmla="*/ 1121228 h 2688771"/>
              <a:gd name="connsiteX6" fmla="*/ 668775 w 5736772"/>
              <a:gd name="connsiteY6" fmla="*/ 1574351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28058 w 5736772"/>
              <a:gd name="connsiteY22" fmla="*/ 1023257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141515 w 5736772"/>
              <a:gd name="connsiteY4" fmla="*/ 870857 h 2688771"/>
              <a:gd name="connsiteX5" fmla="*/ 240147 w 5736772"/>
              <a:gd name="connsiteY5" fmla="*/ 1145723 h 2688771"/>
              <a:gd name="connsiteX6" fmla="*/ 668775 w 5736772"/>
              <a:gd name="connsiteY6" fmla="*/ 1574351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28058 w 5736772"/>
              <a:gd name="connsiteY22" fmla="*/ 1023257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65315 w 5736772"/>
              <a:gd name="connsiteY3" fmla="*/ 751114 h 2688771"/>
              <a:gd name="connsiteX4" fmla="*/ 97271 w 5736772"/>
              <a:gd name="connsiteY4" fmla="*/ 931409 h 2688771"/>
              <a:gd name="connsiteX5" fmla="*/ 240147 w 5736772"/>
              <a:gd name="connsiteY5" fmla="*/ 1145723 h 2688771"/>
              <a:gd name="connsiteX6" fmla="*/ 668775 w 5736772"/>
              <a:gd name="connsiteY6" fmla="*/ 1574351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28058 w 5736772"/>
              <a:gd name="connsiteY22" fmla="*/ 1023257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25833 w 5736772"/>
              <a:gd name="connsiteY3" fmla="*/ 788533 h 2688771"/>
              <a:gd name="connsiteX4" fmla="*/ 97271 w 5736772"/>
              <a:gd name="connsiteY4" fmla="*/ 931409 h 2688771"/>
              <a:gd name="connsiteX5" fmla="*/ 240147 w 5736772"/>
              <a:gd name="connsiteY5" fmla="*/ 1145723 h 2688771"/>
              <a:gd name="connsiteX6" fmla="*/ 668775 w 5736772"/>
              <a:gd name="connsiteY6" fmla="*/ 1574351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28058 w 5736772"/>
              <a:gd name="connsiteY22" fmla="*/ 1023257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25833 w 5736772"/>
              <a:gd name="connsiteY3" fmla="*/ 788533 h 2688771"/>
              <a:gd name="connsiteX4" fmla="*/ 97271 w 5736772"/>
              <a:gd name="connsiteY4" fmla="*/ 931409 h 2688771"/>
              <a:gd name="connsiteX5" fmla="*/ 240147 w 5736772"/>
              <a:gd name="connsiteY5" fmla="*/ 1145723 h 2688771"/>
              <a:gd name="connsiteX6" fmla="*/ 668775 w 5736772"/>
              <a:gd name="connsiteY6" fmla="*/ 1574351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11717 w 5736772"/>
              <a:gd name="connsiteY22" fmla="*/ 1074285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25833 w 5736772"/>
              <a:gd name="connsiteY3" fmla="*/ 788533 h 2688771"/>
              <a:gd name="connsiteX4" fmla="*/ 97271 w 5736772"/>
              <a:gd name="connsiteY4" fmla="*/ 931409 h 2688771"/>
              <a:gd name="connsiteX5" fmla="*/ 240147 w 5736772"/>
              <a:gd name="connsiteY5" fmla="*/ 1145723 h 2688771"/>
              <a:gd name="connsiteX6" fmla="*/ 668775 w 5736772"/>
              <a:gd name="connsiteY6" fmla="*/ 1574351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11717 w 5736772"/>
              <a:gd name="connsiteY22" fmla="*/ 1074285 h 2688771"/>
              <a:gd name="connsiteX23" fmla="*/ 925286 w 5736772"/>
              <a:gd name="connsiteY23" fmla="*/ 653142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25833 w 5736772"/>
              <a:gd name="connsiteY3" fmla="*/ 788533 h 2688771"/>
              <a:gd name="connsiteX4" fmla="*/ 97271 w 5736772"/>
              <a:gd name="connsiteY4" fmla="*/ 931409 h 2688771"/>
              <a:gd name="connsiteX5" fmla="*/ 240147 w 5736772"/>
              <a:gd name="connsiteY5" fmla="*/ 1145723 h 2688771"/>
              <a:gd name="connsiteX6" fmla="*/ 668775 w 5736772"/>
              <a:gd name="connsiteY6" fmla="*/ 1574351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11717 w 5736772"/>
              <a:gd name="connsiteY22" fmla="*/ 1074285 h 2688771"/>
              <a:gd name="connsiteX23" fmla="*/ 811651 w 5736772"/>
              <a:gd name="connsiteY23" fmla="*/ 717095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25833 w 5736772"/>
              <a:gd name="connsiteY3" fmla="*/ 788533 h 2688771"/>
              <a:gd name="connsiteX4" fmla="*/ 97271 w 5736772"/>
              <a:gd name="connsiteY4" fmla="*/ 931409 h 2688771"/>
              <a:gd name="connsiteX5" fmla="*/ 240147 w 5736772"/>
              <a:gd name="connsiteY5" fmla="*/ 1145723 h 2688771"/>
              <a:gd name="connsiteX6" fmla="*/ 668775 w 5736772"/>
              <a:gd name="connsiteY6" fmla="*/ 1574351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4114800 w 5736772"/>
              <a:gd name="connsiteY11" fmla="*/ 2667000 h 2688771"/>
              <a:gd name="connsiteX12" fmla="*/ 4626429 w 5736772"/>
              <a:gd name="connsiteY12" fmla="*/ 2688771 h 2688771"/>
              <a:gd name="connsiteX13" fmla="*/ 5736772 w 5736772"/>
              <a:gd name="connsiteY13" fmla="*/ 2688771 h 2688771"/>
              <a:gd name="connsiteX14" fmla="*/ 5736772 w 5736772"/>
              <a:gd name="connsiteY14" fmla="*/ 2166257 h 2688771"/>
              <a:gd name="connsiteX15" fmla="*/ 4865915 w 5736772"/>
              <a:gd name="connsiteY15" fmla="*/ 2144485 h 2688771"/>
              <a:gd name="connsiteX16" fmla="*/ 4376058 w 5736772"/>
              <a:gd name="connsiteY16" fmla="*/ 2090057 h 2688771"/>
              <a:gd name="connsiteX17" fmla="*/ 3668486 w 5736772"/>
              <a:gd name="connsiteY17" fmla="*/ 1959428 h 2688771"/>
              <a:gd name="connsiteX18" fmla="*/ 2786743 w 5736772"/>
              <a:gd name="connsiteY18" fmla="*/ 1719942 h 2688771"/>
              <a:gd name="connsiteX19" fmla="*/ 2590800 w 5736772"/>
              <a:gd name="connsiteY19" fmla="*/ 1654628 h 2688771"/>
              <a:gd name="connsiteX20" fmla="*/ 1948543 w 5736772"/>
              <a:gd name="connsiteY20" fmla="*/ 1643742 h 2688771"/>
              <a:gd name="connsiteX21" fmla="*/ 1937658 w 5736772"/>
              <a:gd name="connsiteY21" fmla="*/ 1415142 h 2688771"/>
              <a:gd name="connsiteX22" fmla="*/ 1311717 w 5736772"/>
              <a:gd name="connsiteY22" fmla="*/ 1074285 h 2688771"/>
              <a:gd name="connsiteX23" fmla="*/ 811651 w 5736772"/>
              <a:gd name="connsiteY23" fmla="*/ 717095 h 2688771"/>
              <a:gd name="connsiteX24" fmla="*/ 555172 w 5736772"/>
              <a:gd name="connsiteY24" fmla="*/ 206828 h 2688771"/>
              <a:gd name="connsiteX25" fmla="*/ 457200 w 5736772"/>
              <a:gd name="connsiteY25" fmla="*/ 0 h 2688771"/>
              <a:gd name="connsiteX26" fmla="*/ 0 w 5736772"/>
              <a:gd name="connsiteY26" fmla="*/ 54428 h 2688771"/>
              <a:gd name="connsiteX0" fmla="*/ 0 w 5736772"/>
              <a:gd name="connsiteY0" fmla="*/ 54428 h 2688771"/>
              <a:gd name="connsiteX1" fmla="*/ 0 w 5736772"/>
              <a:gd name="connsiteY1" fmla="*/ 598714 h 2688771"/>
              <a:gd name="connsiteX2" fmla="*/ 32658 w 5736772"/>
              <a:gd name="connsiteY2" fmla="*/ 707571 h 2688771"/>
              <a:gd name="connsiteX3" fmla="*/ 25833 w 5736772"/>
              <a:gd name="connsiteY3" fmla="*/ 788533 h 2688771"/>
              <a:gd name="connsiteX4" fmla="*/ 97271 w 5736772"/>
              <a:gd name="connsiteY4" fmla="*/ 931409 h 2688771"/>
              <a:gd name="connsiteX5" fmla="*/ 240147 w 5736772"/>
              <a:gd name="connsiteY5" fmla="*/ 1145723 h 2688771"/>
              <a:gd name="connsiteX6" fmla="*/ 668775 w 5736772"/>
              <a:gd name="connsiteY6" fmla="*/ 1574351 h 2688771"/>
              <a:gd name="connsiteX7" fmla="*/ 1025965 w 5736772"/>
              <a:gd name="connsiteY7" fmla="*/ 1788665 h 2688771"/>
              <a:gd name="connsiteX8" fmla="*/ 1526031 w 5736772"/>
              <a:gd name="connsiteY8" fmla="*/ 2074417 h 2688771"/>
              <a:gd name="connsiteX9" fmla="*/ 2240411 w 5736772"/>
              <a:gd name="connsiteY9" fmla="*/ 2360169 h 2688771"/>
              <a:gd name="connsiteX10" fmla="*/ 2954791 w 5736772"/>
              <a:gd name="connsiteY10" fmla="*/ 2574483 h 2688771"/>
              <a:gd name="connsiteX11" fmla="*/ 3240543 w 5736772"/>
              <a:gd name="connsiteY11" fmla="*/ 2645921 h 2688771"/>
              <a:gd name="connsiteX12" fmla="*/ 4114800 w 5736772"/>
              <a:gd name="connsiteY12" fmla="*/ 2667000 h 2688771"/>
              <a:gd name="connsiteX13" fmla="*/ 4626429 w 5736772"/>
              <a:gd name="connsiteY13" fmla="*/ 2688771 h 2688771"/>
              <a:gd name="connsiteX14" fmla="*/ 5736772 w 5736772"/>
              <a:gd name="connsiteY14" fmla="*/ 2688771 h 2688771"/>
              <a:gd name="connsiteX15" fmla="*/ 5736772 w 5736772"/>
              <a:gd name="connsiteY15" fmla="*/ 2166257 h 2688771"/>
              <a:gd name="connsiteX16" fmla="*/ 4865915 w 5736772"/>
              <a:gd name="connsiteY16" fmla="*/ 2144485 h 2688771"/>
              <a:gd name="connsiteX17" fmla="*/ 4376058 w 5736772"/>
              <a:gd name="connsiteY17" fmla="*/ 2090057 h 2688771"/>
              <a:gd name="connsiteX18" fmla="*/ 3668486 w 5736772"/>
              <a:gd name="connsiteY18" fmla="*/ 1959428 h 2688771"/>
              <a:gd name="connsiteX19" fmla="*/ 2786743 w 5736772"/>
              <a:gd name="connsiteY19" fmla="*/ 1719942 h 2688771"/>
              <a:gd name="connsiteX20" fmla="*/ 2590800 w 5736772"/>
              <a:gd name="connsiteY20" fmla="*/ 1654628 h 2688771"/>
              <a:gd name="connsiteX21" fmla="*/ 1948543 w 5736772"/>
              <a:gd name="connsiteY21" fmla="*/ 1643742 h 2688771"/>
              <a:gd name="connsiteX22" fmla="*/ 1937658 w 5736772"/>
              <a:gd name="connsiteY22" fmla="*/ 1415142 h 2688771"/>
              <a:gd name="connsiteX23" fmla="*/ 1311717 w 5736772"/>
              <a:gd name="connsiteY23" fmla="*/ 1074285 h 2688771"/>
              <a:gd name="connsiteX24" fmla="*/ 811651 w 5736772"/>
              <a:gd name="connsiteY24" fmla="*/ 717095 h 2688771"/>
              <a:gd name="connsiteX25" fmla="*/ 555172 w 5736772"/>
              <a:gd name="connsiteY25" fmla="*/ 206828 h 2688771"/>
              <a:gd name="connsiteX26" fmla="*/ 457200 w 5736772"/>
              <a:gd name="connsiteY26" fmla="*/ 0 h 2688771"/>
              <a:gd name="connsiteX27" fmla="*/ 0 w 5736772"/>
              <a:gd name="connsiteY27" fmla="*/ 54428 h 2688771"/>
              <a:gd name="connsiteX0" fmla="*/ 0 w 5736772"/>
              <a:gd name="connsiteY0" fmla="*/ 54428 h 2736847"/>
              <a:gd name="connsiteX1" fmla="*/ 0 w 5736772"/>
              <a:gd name="connsiteY1" fmla="*/ 598714 h 2736847"/>
              <a:gd name="connsiteX2" fmla="*/ 32658 w 5736772"/>
              <a:gd name="connsiteY2" fmla="*/ 707571 h 2736847"/>
              <a:gd name="connsiteX3" fmla="*/ 25833 w 5736772"/>
              <a:gd name="connsiteY3" fmla="*/ 788533 h 2736847"/>
              <a:gd name="connsiteX4" fmla="*/ 97271 w 5736772"/>
              <a:gd name="connsiteY4" fmla="*/ 931409 h 2736847"/>
              <a:gd name="connsiteX5" fmla="*/ 240147 w 5736772"/>
              <a:gd name="connsiteY5" fmla="*/ 1145723 h 2736847"/>
              <a:gd name="connsiteX6" fmla="*/ 668775 w 5736772"/>
              <a:gd name="connsiteY6" fmla="*/ 1574351 h 2736847"/>
              <a:gd name="connsiteX7" fmla="*/ 1025965 w 5736772"/>
              <a:gd name="connsiteY7" fmla="*/ 1788665 h 2736847"/>
              <a:gd name="connsiteX8" fmla="*/ 1526031 w 5736772"/>
              <a:gd name="connsiteY8" fmla="*/ 2074417 h 2736847"/>
              <a:gd name="connsiteX9" fmla="*/ 2240411 w 5736772"/>
              <a:gd name="connsiteY9" fmla="*/ 2360169 h 2736847"/>
              <a:gd name="connsiteX10" fmla="*/ 2954791 w 5736772"/>
              <a:gd name="connsiteY10" fmla="*/ 2574483 h 2736847"/>
              <a:gd name="connsiteX11" fmla="*/ 3240543 w 5736772"/>
              <a:gd name="connsiteY11" fmla="*/ 2645921 h 2736847"/>
              <a:gd name="connsiteX12" fmla="*/ 4114800 w 5736772"/>
              <a:gd name="connsiteY12" fmla="*/ 2667000 h 2736847"/>
              <a:gd name="connsiteX13" fmla="*/ 4626429 w 5736772"/>
              <a:gd name="connsiteY13" fmla="*/ 2688771 h 2736847"/>
              <a:gd name="connsiteX14" fmla="*/ 5736772 w 5736772"/>
              <a:gd name="connsiteY14" fmla="*/ 2688771 h 2736847"/>
              <a:gd name="connsiteX15" fmla="*/ 5736772 w 5736772"/>
              <a:gd name="connsiteY15" fmla="*/ 2166257 h 2736847"/>
              <a:gd name="connsiteX16" fmla="*/ 4865915 w 5736772"/>
              <a:gd name="connsiteY16" fmla="*/ 2144485 h 2736847"/>
              <a:gd name="connsiteX17" fmla="*/ 4376058 w 5736772"/>
              <a:gd name="connsiteY17" fmla="*/ 2090057 h 2736847"/>
              <a:gd name="connsiteX18" fmla="*/ 3668486 w 5736772"/>
              <a:gd name="connsiteY18" fmla="*/ 1959428 h 2736847"/>
              <a:gd name="connsiteX19" fmla="*/ 2786743 w 5736772"/>
              <a:gd name="connsiteY19" fmla="*/ 1719942 h 2736847"/>
              <a:gd name="connsiteX20" fmla="*/ 2590800 w 5736772"/>
              <a:gd name="connsiteY20" fmla="*/ 1654628 h 2736847"/>
              <a:gd name="connsiteX21" fmla="*/ 1948543 w 5736772"/>
              <a:gd name="connsiteY21" fmla="*/ 1643742 h 2736847"/>
              <a:gd name="connsiteX22" fmla="*/ 1937658 w 5736772"/>
              <a:gd name="connsiteY22" fmla="*/ 1415142 h 2736847"/>
              <a:gd name="connsiteX23" fmla="*/ 1311717 w 5736772"/>
              <a:gd name="connsiteY23" fmla="*/ 1074285 h 2736847"/>
              <a:gd name="connsiteX24" fmla="*/ 811651 w 5736772"/>
              <a:gd name="connsiteY24" fmla="*/ 717095 h 2736847"/>
              <a:gd name="connsiteX25" fmla="*/ 555172 w 5736772"/>
              <a:gd name="connsiteY25" fmla="*/ 206828 h 2736847"/>
              <a:gd name="connsiteX26" fmla="*/ 457200 w 5736772"/>
              <a:gd name="connsiteY26" fmla="*/ 0 h 2736847"/>
              <a:gd name="connsiteX27" fmla="*/ 0 w 5736772"/>
              <a:gd name="connsiteY27" fmla="*/ 54428 h 2736847"/>
              <a:gd name="connsiteX0" fmla="*/ 0 w 5736772"/>
              <a:gd name="connsiteY0" fmla="*/ 54428 h 2736847"/>
              <a:gd name="connsiteX1" fmla="*/ 0 w 5736772"/>
              <a:gd name="connsiteY1" fmla="*/ 598714 h 2736847"/>
              <a:gd name="connsiteX2" fmla="*/ 25833 w 5736772"/>
              <a:gd name="connsiteY2" fmla="*/ 788533 h 2736847"/>
              <a:gd name="connsiteX3" fmla="*/ 97271 w 5736772"/>
              <a:gd name="connsiteY3" fmla="*/ 931409 h 2736847"/>
              <a:gd name="connsiteX4" fmla="*/ 240147 w 5736772"/>
              <a:gd name="connsiteY4" fmla="*/ 1145723 h 2736847"/>
              <a:gd name="connsiteX5" fmla="*/ 668775 w 5736772"/>
              <a:gd name="connsiteY5" fmla="*/ 1574351 h 2736847"/>
              <a:gd name="connsiteX6" fmla="*/ 1025965 w 5736772"/>
              <a:gd name="connsiteY6" fmla="*/ 1788665 h 2736847"/>
              <a:gd name="connsiteX7" fmla="*/ 1526031 w 5736772"/>
              <a:gd name="connsiteY7" fmla="*/ 2074417 h 2736847"/>
              <a:gd name="connsiteX8" fmla="*/ 2240411 w 5736772"/>
              <a:gd name="connsiteY8" fmla="*/ 2360169 h 2736847"/>
              <a:gd name="connsiteX9" fmla="*/ 2954791 w 5736772"/>
              <a:gd name="connsiteY9" fmla="*/ 2574483 h 2736847"/>
              <a:gd name="connsiteX10" fmla="*/ 3240543 w 5736772"/>
              <a:gd name="connsiteY10" fmla="*/ 2645921 h 2736847"/>
              <a:gd name="connsiteX11" fmla="*/ 4114800 w 5736772"/>
              <a:gd name="connsiteY11" fmla="*/ 2667000 h 2736847"/>
              <a:gd name="connsiteX12" fmla="*/ 4626429 w 5736772"/>
              <a:gd name="connsiteY12" fmla="*/ 2688771 h 2736847"/>
              <a:gd name="connsiteX13" fmla="*/ 5736772 w 5736772"/>
              <a:gd name="connsiteY13" fmla="*/ 2688771 h 2736847"/>
              <a:gd name="connsiteX14" fmla="*/ 5736772 w 5736772"/>
              <a:gd name="connsiteY14" fmla="*/ 2166257 h 2736847"/>
              <a:gd name="connsiteX15" fmla="*/ 4865915 w 5736772"/>
              <a:gd name="connsiteY15" fmla="*/ 2144485 h 2736847"/>
              <a:gd name="connsiteX16" fmla="*/ 4376058 w 5736772"/>
              <a:gd name="connsiteY16" fmla="*/ 2090057 h 2736847"/>
              <a:gd name="connsiteX17" fmla="*/ 3668486 w 5736772"/>
              <a:gd name="connsiteY17" fmla="*/ 1959428 h 2736847"/>
              <a:gd name="connsiteX18" fmla="*/ 2786743 w 5736772"/>
              <a:gd name="connsiteY18" fmla="*/ 1719942 h 2736847"/>
              <a:gd name="connsiteX19" fmla="*/ 2590800 w 5736772"/>
              <a:gd name="connsiteY19" fmla="*/ 1654628 h 2736847"/>
              <a:gd name="connsiteX20" fmla="*/ 1948543 w 5736772"/>
              <a:gd name="connsiteY20" fmla="*/ 1643742 h 2736847"/>
              <a:gd name="connsiteX21" fmla="*/ 1937658 w 5736772"/>
              <a:gd name="connsiteY21" fmla="*/ 1415142 h 2736847"/>
              <a:gd name="connsiteX22" fmla="*/ 1311717 w 5736772"/>
              <a:gd name="connsiteY22" fmla="*/ 1074285 h 2736847"/>
              <a:gd name="connsiteX23" fmla="*/ 811651 w 5736772"/>
              <a:gd name="connsiteY23" fmla="*/ 717095 h 2736847"/>
              <a:gd name="connsiteX24" fmla="*/ 555172 w 5736772"/>
              <a:gd name="connsiteY24" fmla="*/ 206828 h 2736847"/>
              <a:gd name="connsiteX25" fmla="*/ 457200 w 5736772"/>
              <a:gd name="connsiteY25" fmla="*/ 0 h 2736847"/>
              <a:gd name="connsiteX26" fmla="*/ 0 w 5736772"/>
              <a:gd name="connsiteY26" fmla="*/ 54428 h 2736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736772" h="2736847">
                <a:moveTo>
                  <a:pt x="0" y="54428"/>
                </a:moveTo>
                <a:lnTo>
                  <a:pt x="0" y="598714"/>
                </a:lnTo>
                <a:lnTo>
                  <a:pt x="25833" y="788533"/>
                </a:lnTo>
                <a:lnTo>
                  <a:pt x="97271" y="931409"/>
                </a:lnTo>
                <a:lnTo>
                  <a:pt x="240147" y="1145723"/>
                </a:lnTo>
                <a:lnTo>
                  <a:pt x="668775" y="1574351"/>
                </a:lnTo>
                <a:lnTo>
                  <a:pt x="1025965" y="1788665"/>
                </a:lnTo>
                <a:lnTo>
                  <a:pt x="1526031" y="2074417"/>
                </a:lnTo>
                <a:lnTo>
                  <a:pt x="2240411" y="2360169"/>
                </a:lnTo>
                <a:lnTo>
                  <a:pt x="2954791" y="2574483"/>
                </a:lnTo>
                <a:cubicBezTo>
                  <a:pt x="3127489" y="2616550"/>
                  <a:pt x="3047208" y="2630502"/>
                  <a:pt x="3240543" y="2645921"/>
                </a:cubicBezTo>
                <a:cubicBezTo>
                  <a:pt x="3397136" y="2736847"/>
                  <a:pt x="3889829" y="2654300"/>
                  <a:pt x="4114800" y="2667000"/>
                </a:cubicBezTo>
                <a:lnTo>
                  <a:pt x="4626429" y="2688771"/>
                </a:lnTo>
                <a:lnTo>
                  <a:pt x="5736772" y="2688771"/>
                </a:lnTo>
                <a:lnTo>
                  <a:pt x="5736772" y="2166257"/>
                </a:lnTo>
                <a:lnTo>
                  <a:pt x="4865915" y="2144485"/>
                </a:lnTo>
                <a:lnTo>
                  <a:pt x="4376058" y="2090057"/>
                </a:lnTo>
                <a:lnTo>
                  <a:pt x="3668486" y="1959428"/>
                </a:lnTo>
                <a:lnTo>
                  <a:pt x="2786743" y="1719942"/>
                </a:lnTo>
                <a:lnTo>
                  <a:pt x="2590800" y="1654628"/>
                </a:lnTo>
                <a:lnTo>
                  <a:pt x="1948543" y="1643742"/>
                </a:lnTo>
                <a:lnTo>
                  <a:pt x="1937658" y="1415142"/>
                </a:lnTo>
                <a:lnTo>
                  <a:pt x="1311717" y="1074285"/>
                </a:lnTo>
                <a:cubicBezTo>
                  <a:pt x="1102638" y="982209"/>
                  <a:pt x="940461" y="857476"/>
                  <a:pt x="811651" y="717095"/>
                </a:cubicBezTo>
                <a:cubicBezTo>
                  <a:pt x="617317" y="468767"/>
                  <a:pt x="640665" y="376917"/>
                  <a:pt x="555172" y="206828"/>
                </a:cubicBezTo>
                <a:lnTo>
                  <a:pt x="457200" y="0"/>
                </a:lnTo>
                <a:lnTo>
                  <a:pt x="0" y="54428"/>
                </a:lnTo>
                <a:close/>
              </a:path>
            </a:pathLst>
          </a:custGeom>
          <a:solidFill>
            <a:srgbClr val="92D050">
              <a:alpha val="46000"/>
            </a:srgbClr>
          </a:solidFill>
          <a:ln w="3175"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0"/>
            <a:ext cx="8229600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Gestion des risques - Acceptabilité</a:t>
            </a:r>
            <a:endParaRPr lang="fr-FR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4" name="ZoneTexte 8"/>
          <p:cNvSpPr txBox="1">
            <a:spLocks noChangeArrowheads="1"/>
          </p:cNvSpPr>
          <p:nvPr/>
        </p:nvSpPr>
        <p:spPr bwMode="auto">
          <a:xfrm>
            <a:off x="4500563" y="1555651"/>
            <a:ext cx="3071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b="1">
                <a:latin typeface="Corbel" pitchFamily="34" charset="0"/>
              </a:rPr>
              <a:t>Diagramme de Farmer</a:t>
            </a:r>
          </a:p>
        </p:txBody>
      </p:sp>
      <p:sp>
        <p:nvSpPr>
          <p:cNvPr id="22535" name="Rectangle 18"/>
          <p:cNvSpPr>
            <a:spLocks noChangeArrowheads="1"/>
          </p:cNvSpPr>
          <p:nvPr/>
        </p:nvSpPr>
        <p:spPr bwMode="auto">
          <a:xfrm>
            <a:off x="0" y="-444599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fr-FR">
              <a:latin typeface="Corbel" pitchFamily="34" charset="0"/>
            </a:endParaRPr>
          </a:p>
        </p:txBody>
      </p:sp>
      <p:grpSp>
        <p:nvGrpSpPr>
          <p:cNvPr id="22536" name="Group 1"/>
          <p:cNvGrpSpPr>
            <a:grpSpLocks noChangeAspect="1"/>
          </p:cNvGrpSpPr>
          <p:nvPr/>
        </p:nvGrpSpPr>
        <p:grpSpPr bwMode="auto">
          <a:xfrm>
            <a:off x="1214438" y="836712"/>
            <a:ext cx="7929562" cy="4429125"/>
            <a:chOff x="2198" y="5243"/>
            <a:chExt cx="7612" cy="4320"/>
          </a:xfrm>
        </p:grpSpPr>
        <p:sp>
          <p:nvSpPr>
            <p:cNvPr id="22540" name="AutoShape 17"/>
            <p:cNvSpPr>
              <a:spLocks noChangeAspect="1" noChangeArrowheads="1" noTextEdit="1"/>
            </p:cNvSpPr>
            <p:nvPr/>
          </p:nvSpPr>
          <p:spPr bwMode="auto">
            <a:xfrm>
              <a:off x="2198" y="5243"/>
              <a:ext cx="7200" cy="4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541" name="Rectangle 16"/>
            <p:cNvSpPr>
              <a:spLocks noChangeArrowheads="1"/>
            </p:cNvSpPr>
            <p:nvPr/>
          </p:nvSpPr>
          <p:spPr bwMode="auto">
            <a:xfrm>
              <a:off x="2198" y="5387"/>
              <a:ext cx="27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1400">
                  <a:cs typeface="Times New Roman" pitchFamily="18" charset="0"/>
                </a:rPr>
                <a:t>Fréquence d’occurrences/année</a:t>
              </a:r>
              <a:endParaRPr lang="fr-FR" sz="1400"/>
            </a:p>
          </p:txBody>
        </p:sp>
        <p:sp>
          <p:nvSpPr>
            <p:cNvPr id="22542" name="Line 15"/>
            <p:cNvSpPr>
              <a:spLocks noChangeShapeType="1"/>
            </p:cNvSpPr>
            <p:nvPr/>
          </p:nvSpPr>
          <p:spPr bwMode="auto">
            <a:xfrm flipV="1">
              <a:off x="2918" y="5819"/>
              <a:ext cx="0" cy="273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543" name="Line 14"/>
            <p:cNvSpPr>
              <a:spLocks noChangeShapeType="1"/>
            </p:cNvSpPr>
            <p:nvPr/>
          </p:nvSpPr>
          <p:spPr bwMode="auto">
            <a:xfrm>
              <a:off x="2918" y="8555"/>
              <a:ext cx="57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544" name="Arc 13"/>
            <p:cNvSpPr>
              <a:spLocks/>
            </p:cNvSpPr>
            <p:nvPr/>
          </p:nvSpPr>
          <p:spPr bwMode="auto">
            <a:xfrm rot="10800000">
              <a:off x="3062" y="5963"/>
              <a:ext cx="5328" cy="244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545" name="Rectangle 12"/>
            <p:cNvSpPr>
              <a:spLocks noChangeArrowheads="1"/>
            </p:cNvSpPr>
            <p:nvPr/>
          </p:nvSpPr>
          <p:spPr bwMode="auto">
            <a:xfrm>
              <a:off x="8644" y="8309"/>
              <a:ext cx="1166" cy="5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400">
                  <a:cs typeface="Times New Roman" pitchFamily="18" charset="0"/>
                </a:rPr>
                <a:t>Gravité des occurrences</a:t>
              </a:r>
              <a:endParaRPr lang="fr-FR" sz="1400"/>
            </a:p>
          </p:txBody>
        </p:sp>
        <p:sp>
          <p:nvSpPr>
            <p:cNvPr id="22546" name="Line 11"/>
            <p:cNvSpPr>
              <a:spLocks noChangeShapeType="1"/>
            </p:cNvSpPr>
            <p:nvPr/>
          </p:nvSpPr>
          <p:spPr bwMode="auto">
            <a:xfrm>
              <a:off x="3350" y="8411"/>
              <a:ext cx="1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547" name="Line 10"/>
            <p:cNvSpPr>
              <a:spLocks noChangeShapeType="1"/>
            </p:cNvSpPr>
            <p:nvPr/>
          </p:nvSpPr>
          <p:spPr bwMode="auto">
            <a:xfrm>
              <a:off x="4070" y="8411"/>
              <a:ext cx="1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548" name="Line 9"/>
            <p:cNvSpPr>
              <a:spLocks noChangeShapeType="1"/>
            </p:cNvSpPr>
            <p:nvPr/>
          </p:nvSpPr>
          <p:spPr bwMode="auto">
            <a:xfrm>
              <a:off x="6230" y="8411"/>
              <a:ext cx="1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549" name="Rectangle 8"/>
            <p:cNvSpPr>
              <a:spLocks noChangeArrowheads="1"/>
            </p:cNvSpPr>
            <p:nvPr/>
          </p:nvSpPr>
          <p:spPr bwMode="auto">
            <a:xfrm>
              <a:off x="2774" y="8699"/>
              <a:ext cx="864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fr-FR" sz="1400">
                  <a:cs typeface="Times New Roman" pitchFamily="18" charset="0"/>
                </a:rPr>
                <a:t>Incident</a:t>
              </a:r>
              <a:endParaRPr lang="fr-FR" sz="1400"/>
            </a:p>
          </p:txBody>
        </p:sp>
        <p:sp>
          <p:nvSpPr>
            <p:cNvPr id="22550" name="Rectangle 7"/>
            <p:cNvSpPr>
              <a:spLocks noChangeArrowheads="1"/>
            </p:cNvSpPr>
            <p:nvPr/>
          </p:nvSpPr>
          <p:spPr bwMode="auto">
            <a:xfrm>
              <a:off x="3638" y="8699"/>
              <a:ext cx="1295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400">
                  <a:cs typeface="Times New Roman" pitchFamily="18" charset="0"/>
                </a:rPr>
                <a:t>Accident sans séquelle</a:t>
              </a:r>
              <a:endParaRPr lang="fr-FR" sz="1400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5490" y="8657"/>
              <a:ext cx="1440" cy="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400" dirty="0"/>
                <a:t>Accident</a:t>
              </a:r>
              <a:r>
                <a:rPr lang="fr-FR" sz="1050" dirty="0"/>
                <a:t> </a:t>
              </a:r>
              <a:r>
                <a:rPr lang="fr-FR" sz="1400" dirty="0"/>
                <a:t>avec séquelle</a:t>
              </a:r>
            </a:p>
          </p:txBody>
        </p:sp>
        <p:sp>
          <p:nvSpPr>
            <p:cNvPr id="22552" name="Line 5"/>
            <p:cNvSpPr>
              <a:spLocks noChangeShapeType="1"/>
            </p:cNvSpPr>
            <p:nvPr/>
          </p:nvSpPr>
          <p:spPr bwMode="auto">
            <a:xfrm>
              <a:off x="7382" y="8411"/>
              <a:ext cx="1" cy="2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/>
            </a:p>
          </p:txBody>
        </p:sp>
        <p:sp>
          <p:nvSpPr>
            <p:cNvPr id="22553" name="Rectangle 4"/>
            <p:cNvSpPr>
              <a:spLocks noChangeArrowheads="1"/>
            </p:cNvSpPr>
            <p:nvPr/>
          </p:nvSpPr>
          <p:spPr bwMode="auto">
            <a:xfrm>
              <a:off x="6806" y="8699"/>
              <a:ext cx="1152" cy="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400"/>
                <a:t>Accident mortel</a:t>
              </a:r>
            </a:p>
          </p:txBody>
        </p:sp>
        <p:sp>
          <p:nvSpPr>
            <p:cNvPr id="22554" name="Rectangle 3"/>
            <p:cNvSpPr>
              <a:spLocks noChangeArrowheads="1"/>
            </p:cNvSpPr>
            <p:nvPr/>
          </p:nvSpPr>
          <p:spPr bwMode="auto">
            <a:xfrm>
              <a:off x="3062" y="7691"/>
              <a:ext cx="1152" cy="43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400">
                  <a:cs typeface="Times New Roman" pitchFamily="18" charset="0"/>
                </a:rPr>
                <a:t>Acceptable</a:t>
              </a:r>
              <a:endParaRPr lang="fr-FR" sz="1400"/>
            </a:p>
          </p:txBody>
        </p:sp>
        <p:sp>
          <p:nvSpPr>
            <p:cNvPr id="22555" name="Rectangle 2"/>
            <p:cNvSpPr>
              <a:spLocks noChangeArrowheads="1"/>
            </p:cNvSpPr>
            <p:nvPr/>
          </p:nvSpPr>
          <p:spPr bwMode="auto">
            <a:xfrm>
              <a:off x="4790" y="7115"/>
              <a:ext cx="1295" cy="43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fr-FR" sz="1400">
                  <a:cs typeface="Times New Roman" pitchFamily="18" charset="0"/>
                </a:rPr>
                <a:t>Inacceptable</a:t>
              </a:r>
              <a:endParaRPr lang="fr-FR" sz="1400"/>
            </a:p>
          </p:txBody>
        </p:sp>
      </p:grpSp>
      <p:sp>
        <p:nvSpPr>
          <p:cNvPr id="22537" name="ZoneTexte 24"/>
          <p:cNvSpPr txBox="1">
            <a:spLocks noChangeArrowheads="1"/>
          </p:cNvSpPr>
          <p:nvPr/>
        </p:nvSpPr>
        <p:spPr bwMode="auto">
          <a:xfrm>
            <a:off x="1071563" y="4413151"/>
            <a:ext cx="4286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orbel" pitchFamily="34" charset="0"/>
              </a:rPr>
              <a:t>10</a:t>
            </a:r>
          </a:p>
        </p:txBody>
      </p:sp>
      <p:sp>
        <p:nvSpPr>
          <p:cNvPr id="22538" name="ZoneTexte 25"/>
          <p:cNvSpPr txBox="1">
            <a:spLocks noChangeArrowheads="1"/>
          </p:cNvSpPr>
          <p:nvPr/>
        </p:nvSpPr>
        <p:spPr bwMode="auto">
          <a:xfrm>
            <a:off x="928688" y="2198589"/>
            <a:ext cx="571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orbel" pitchFamily="34" charset="0"/>
              </a:rPr>
              <a:t>1000</a:t>
            </a:r>
          </a:p>
        </p:txBody>
      </p:sp>
      <p:sp>
        <p:nvSpPr>
          <p:cNvPr id="22539" name="ZoneTexte 26"/>
          <p:cNvSpPr txBox="1">
            <a:spLocks noChangeArrowheads="1"/>
          </p:cNvSpPr>
          <p:nvPr/>
        </p:nvSpPr>
        <p:spPr bwMode="auto">
          <a:xfrm>
            <a:off x="1000125" y="3413026"/>
            <a:ext cx="5000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400">
                <a:latin typeface="Corbel" pitchFamily="34" charset="0"/>
              </a:rPr>
              <a:t>500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 colloque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 colloque</Template>
  <TotalTime>0</TotalTime>
  <Words>648</Words>
  <Application>Microsoft Office PowerPoint</Application>
  <PresentationFormat>Affichage à l'écran (4:3)</PresentationFormat>
  <Paragraphs>210</Paragraphs>
  <Slides>31</Slides>
  <Notes>29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31</vt:i4>
      </vt:variant>
    </vt:vector>
  </HeadingPairs>
  <TitlesOfParts>
    <vt:vector size="32" baseType="lpstr">
      <vt:lpstr>Theme colloque</vt:lpstr>
      <vt:lpstr>Diapositive 1</vt:lpstr>
      <vt:lpstr>Introduction</vt:lpstr>
      <vt:lpstr>A Le cadrage du sujet</vt:lpstr>
      <vt:lpstr>Diapositive 4</vt:lpstr>
      <vt:lpstr>Objectifs et enjeux</vt:lpstr>
      <vt:lpstr>L ’accidentologie dans les APS</vt:lpstr>
      <vt:lpstr>La notion de gestion des risques</vt:lpstr>
      <vt:lpstr>Les dimensions du risque</vt:lpstr>
      <vt:lpstr>Gestion des risques - Acceptabilité</vt:lpstr>
      <vt:lpstr>Diapositive 10</vt:lpstr>
      <vt:lpstr>Diapositive 11</vt:lpstr>
      <vt:lpstr>Diapositive 12</vt:lpstr>
      <vt:lpstr>Diapositive 13</vt:lpstr>
      <vt:lpstr>Une nécessité de mieux comprendre:</vt:lpstr>
      <vt:lpstr>L’apport des Sciences du danger Les grands principes</vt:lpstr>
      <vt:lpstr>Les sciences du danger Méthodes et outils</vt:lpstr>
      <vt:lpstr>Diapositive 17</vt:lpstr>
      <vt:lpstr>Une application de la MADS dans les piscines publiques</vt:lpstr>
      <vt:lpstr>Les principaux résultats de la recherche</vt:lpstr>
      <vt:lpstr>L’arbre des causes de l’accident de noyade</vt:lpstr>
      <vt:lpstr>Les dysfonctionnements  relevés par les juges</vt:lpstr>
      <vt:lpstr>La réglementation</vt:lpstr>
      <vt:lpstr>Nombreuses ambiguités, zones d ’incertitude, voire une certaine hypocrisie...!</vt:lpstr>
      <vt:lpstr>Les représentations des acteurs</vt:lpstr>
      <vt:lpstr>Diapositive 25</vt:lpstr>
      <vt:lpstr>Diapositive 26</vt:lpstr>
      <vt:lpstr>Que dire de la surveillance?</vt:lpstr>
      <vt:lpstr>Diapositive 28</vt:lpstr>
      <vt:lpstr>Quelques pistes...!</vt:lpstr>
      <vt:lpstr>Conclusions </vt:lpstr>
      <vt:lpstr>Diapositive 31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pierre</dc:creator>
  <cp:lastModifiedBy>ZeSchtroumpf</cp:lastModifiedBy>
  <cp:revision>156</cp:revision>
  <dcterms:created xsi:type="dcterms:W3CDTF">2009-12-14T11:17:49Z</dcterms:created>
  <dcterms:modified xsi:type="dcterms:W3CDTF">2012-03-22T06:26:14Z</dcterms:modified>
</cp:coreProperties>
</file>