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61" r:id="rId5"/>
    <p:sldId id="265" r:id="rId6"/>
    <p:sldId id="262" r:id="rId7"/>
    <p:sldId id="266" r:id="rId8"/>
    <p:sldId id="263" r:id="rId9"/>
    <p:sldId id="268" r:id="rId10"/>
    <p:sldId id="269" r:id="rId11"/>
    <p:sldId id="270" r:id="rId12"/>
    <p:sldId id="258" r:id="rId13"/>
    <p:sldId id="271" r:id="rId14"/>
    <p:sldId id="272" r:id="rId15"/>
  </p:sldIdLst>
  <p:sldSz cx="9144000" cy="6858000" type="screen4x3"/>
  <p:notesSz cx="6858000" cy="9144000"/>
  <p:defaultTextStyle>
    <a:defPPr>
      <a:defRPr lang="fr-FR"/>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DD330"/>
    <a:srgbClr val="00CC00"/>
    <a:srgbClr val="0C7CD2"/>
    <a:srgbClr val="1F7EE7"/>
    <a:srgbClr val="AE1517"/>
    <a:srgbClr val="CC0000"/>
    <a:srgbClr val="4686E2"/>
    <a:srgbClr val="235CB1"/>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69" autoAdjust="0"/>
    <p:restoredTop sz="94660"/>
  </p:normalViewPr>
  <p:slideViewPr>
    <p:cSldViewPr>
      <p:cViewPr>
        <p:scale>
          <a:sx n="69" d="100"/>
          <a:sy n="69" d="100"/>
        </p:scale>
        <p:origin x="-1398"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a:prstGeom prst="rect">
            <a:avLst/>
          </a:prstGeo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FR" smtClean="0"/>
              <a:t>Cliquez pour modifier le style des sous-titres du masque</a:t>
            </a:r>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1600200"/>
            <a:ext cx="8229600" cy="4525963"/>
          </a:xfrm>
          <a:prstGeom prst="rect">
            <a:avLst/>
          </a:prstGeo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a:prstGeom prst="rect">
            <a:avLst/>
          </a:prstGeo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a:prstGeom prst="rect">
            <a:avLst/>
          </a:prstGeo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p>
            <a:r>
              <a:rPr lang="fr-FR" smtClean="0"/>
              <a:t>Cliquez pour modifier le style du titre</a:t>
            </a:r>
            <a:endParaRPr lang="fr-FR"/>
          </a:p>
        </p:txBody>
      </p:sp>
      <p:sp>
        <p:nvSpPr>
          <p:cNvPr id="3" name="Espace réservé du contenu 2"/>
          <p:cNvSpPr>
            <a:spLocks noGrp="1"/>
          </p:cNvSpPr>
          <p:nvPr>
            <p:ph idx="1"/>
          </p:nvPr>
        </p:nvSpPr>
        <p:spPr>
          <a:xfrm>
            <a:off x="457200" y="1600200"/>
            <a:ext cx="8229600" cy="4525963"/>
          </a:xfrm>
          <a:prstGeom prst="rect">
            <a:avLst/>
          </a:prstGeo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Cliquez pour modifier les styles du texte du masque</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p>
            <a:r>
              <a:rPr lang="fr-FR" smtClean="0"/>
              <a:t>Cliquez pour modifier le style du titre</a:t>
            </a:r>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a:prstGeom prst="rect">
            <a:avLst/>
          </a:prstGeo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Espace réservé du texte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7" descr="Sansbvcbdsfstitre-1sdfsfsd"/>
          <p:cNvPicPr>
            <a:picLocks noChangeAspect="1" noChangeArrowheads="1"/>
          </p:cNvPicPr>
          <p:nvPr userDrawn="1"/>
        </p:nvPicPr>
        <p:blipFill>
          <a:blip r:embed="rId13" cstate="print"/>
          <a:srcRect/>
          <a:stretch>
            <a:fillRect/>
          </a:stretch>
        </p:blipFill>
        <p:spPr bwMode="auto">
          <a:xfrm>
            <a:off x="0" y="0"/>
            <a:ext cx="9144000" cy="6858000"/>
          </a:xfrm>
          <a:prstGeom prst="rect">
            <a:avLst/>
          </a:prstGeom>
          <a:noFill/>
          <a:ln w="9525">
            <a:noFill/>
            <a:miter lim="800000"/>
            <a:headEnd/>
            <a:tailEnd/>
          </a:ln>
        </p:spPr>
      </p:pic>
      <p:sp>
        <p:nvSpPr>
          <p:cNvPr id="1032" name="Text Box 8"/>
          <p:cNvSpPr txBox="1">
            <a:spLocks noChangeArrowheads="1"/>
          </p:cNvSpPr>
          <p:nvPr userDrawn="1"/>
        </p:nvSpPr>
        <p:spPr bwMode="auto">
          <a:xfrm>
            <a:off x="7962900" y="6375400"/>
            <a:ext cx="1203325" cy="366713"/>
          </a:xfrm>
          <a:prstGeom prst="rect">
            <a:avLst/>
          </a:prstGeom>
          <a:noFill/>
          <a:ln w="9525">
            <a:noFill/>
            <a:miter lim="800000"/>
            <a:headEnd/>
            <a:tailEnd/>
          </a:ln>
          <a:effectLst/>
        </p:spPr>
        <p:txBody>
          <a:bodyPr wrap="none">
            <a:spAutoFit/>
          </a:bodyPr>
          <a:lstStyle/>
          <a:p>
            <a:pPr>
              <a:defRPr/>
            </a:pPr>
            <a:r>
              <a:rPr lang="fr-FR" b="1">
                <a:solidFill>
                  <a:schemeClr val="bg1"/>
                </a:solidFill>
              </a:rPr>
              <a:t>Page </a:t>
            </a:r>
            <a:fld id="{DD33DAF5-283C-4A86-BD27-C1330B608BEF}" type="slidenum">
              <a:rPr lang="fr-FR" b="1">
                <a:solidFill>
                  <a:schemeClr val="bg1"/>
                </a:solidFill>
              </a:rPr>
              <a:pPr>
                <a:defRPr/>
              </a:pPr>
              <a:t>‹N°›</a:t>
            </a:fld>
            <a:endParaRPr lang="fr-FR" b="1">
              <a:solidFill>
                <a:schemeClr val="bg1"/>
              </a:solidFill>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fr.wikipedia.org/wiki/Veiller"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2" descr="nn,b,b,b,nbb"/>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2051" name="Text Box 6"/>
          <p:cNvSpPr txBox="1">
            <a:spLocks noChangeArrowheads="1"/>
          </p:cNvSpPr>
          <p:nvPr/>
        </p:nvSpPr>
        <p:spPr bwMode="auto">
          <a:xfrm>
            <a:off x="0" y="2205038"/>
            <a:ext cx="6696075" cy="1317625"/>
          </a:xfrm>
          <a:prstGeom prst="rect">
            <a:avLst/>
          </a:prstGeom>
          <a:noFill/>
          <a:ln w="9525">
            <a:noFill/>
            <a:miter lim="800000"/>
            <a:headEnd/>
            <a:tailEnd/>
          </a:ln>
        </p:spPr>
        <p:txBody>
          <a:bodyPr lIns="180000" tIns="180000" rIns="180000" bIns="180000">
            <a:spAutoFit/>
          </a:bodyPr>
          <a:lstStyle/>
          <a:p>
            <a:r>
              <a:rPr lang="fr-FR" sz="4000" b="1">
                <a:latin typeface="Times New Roman" pitchFamily="18" charset="0"/>
                <a:cs typeface="Times New Roman" pitchFamily="18" charset="0"/>
              </a:rPr>
              <a:t>Mathieu LACROIX</a:t>
            </a:r>
          </a:p>
          <a:p>
            <a:r>
              <a:rPr lang="fr-FR" sz="2200" b="1" i="1">
                <a:latin typeface="Times New Roman" pitchFamily="18" charset="0"/>
                <a:cs typeface="Times New Roman" pitchFamily="18" charset="0"/>
              </a:rPr>
              <a:t>DRJSCS Poitou-charentes</a:t>
            </a:r>
            <a:endParaRPr lang="fr-FR" sz="2200" i="1">
              <a:latin typeface="Times New Roman" pitchFamily="18" charset="0"/>
              <a:cs typeface="Times New Roman" pitchFamily="18" charset="0"/>
            </a:endParaRPr>
          </a:p>
        </p:txBody>
      </p:sp>
      <p:pic>
        <p:nvPicPr>
          <p:cNvPr id="2052" name="Picture 23"/>
          <p:cNvPicPr>
            <a:picLocks noChangeAspect="1" noChangeArrowheads="1"/>
          </p:cNvPicPr>
          <p:nvPr/>
        </p:nvPicPr>
        <p:blipFill>
          <a:blip r:embed="rId3" cstate="print"/>
          <a:srcRect/>
          <a:stretch>
            <a:fillRect/>
          </a:stretch>
        </p:blipFill>
        <p:spPr bwMode="auto">
          <a:xfrm>
            <a:off x="0" y="0"/>
            <a:ext cx="9144000" cy="14097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ChangeArrowheads="1"/>
          </p:cNvSpPr>
          <p:nvPr>
            <p:ph type="title"/>
          </p:nvPr>
        </p:nvSpPr>
        <p:spPr bwMode="auto">
          <a:xfrm>
            <a:off x="457200" y="274638"/>
            <a:ext cx="8218488" cy="1138237"/>
          </a:xfrm>
          <a:solidFill>
            <a:srgbClr val="FFFFFF"/>
          </a:solidFill>
          <a:ln>
            <a:solidFill>
              <a:srgbClr val="000000"/>
            </a:solidFill>
            <a:miter lim="800000"/>
            <a:headEnd/>
            <a:tailEnd/>
          </a:ln>
        </p:spPr>
        <p:txBody>
          <a:bodyPr vert="horz" wrap="square" lIns="91440" tIns="45720" rIns="91440" bIns="45720" numCol="1" anchor="t" anchorCtr="0" compatLnSpc="1">
            <a:prstTxWarp prst="textNoShape">
              <a:avLst/>
            </a:prstTxWarp>
          </a:bodyPr>
          <a:lstStyle/>
          <a:p>
            <a:r>
              <a:rPr lang="fr-FR" sz="4000" b="1" smtClean="0">
                <a:solidFill>
                  <a:srgbClr val="002060"/>
                </a:solidFill>
                <a:latin typeface="Times New Roman" pitchFamily="18" charset="0"/>
                <a:cs typeface="Times New Roman" pitchFamily="18" charset="0"/>
              </a:rPr>
              <a:t>BPJEPS AAN</a:t>
            </a:r>
            <a:r>
              <a:rPr lang="fr-FR" sz="3800" b="1" smtClean="0">
                <a:solidFill>
                  <a:srgbClr val="002060"/>
                </a:solidFill>
                <a:latin typeface="Times New Roman" pitchFamily="18" charset="0"/>
                <a:cs typeface="Times New Roman" pitchFamily="18" charset="0"/>
              </a:rPr>
              <a:t/>
            </a:r>
            <a:br>
              <a:rPr lang="fr-FR" sz="3800" b="1" smtClean="0">
                <a:solidFill>
                  <a:srgbClr val="002060"/>
                </a:solidFill>
                <a:latin typeface="Times New Roman" pitchFamily="18" charset="0"/>
                <a:cs typeface="Times New Roman" pitchFamily="18" charset="0"/>
              </a:rPr>
            </a:br>
            <a:r>
              <a:rPr lang="fr-FR" sz="3000" b="1" smtClean="0">
                <a:solidFill>
                  <a:srgbClr val="002060"/>
                </a:solidFill>
                <a:latin typeface="Times New Roman" pitchFamily="18" charset="0"/>
                <a:cs typeface="Times New Roman" pitchFamily="18" charset="0"/>
              </a:rPr>
              <a:t>Référentiel de certification – UC 9</a:t>
            </a:r>
          </a:p>
        </p:txBody>
      </p:sp>
      <p:sp>
        <p:nvSpPr>
          <p:cNvPr id="11267" name="Rectangle 3"/>
          <p:cNvSpPr>
            <a:spLocks noChangeArrowheads="1"/>
          </p:cNvSpPr>
          <p:nvPr>
            <p:ph type="body" idx="1"/>
          </p:nvPr>
        </p:nvSpPr>
        <p:spPr bwMode="auto">
          <a:xfrm>
            <a:off x="457200" y="1628775"/>
            <a:ext cx="8229600" cy="4608513"/>
          </a:xfrm>
          <a:solidFill>
            <a:srgbClr val="FFFFFF"/>
          </a:solidFill>
          <a:ln>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just">
              <a:lnSpc>
                <a:spcPct val="80000"/>
              </a:lnSpc>
            </a:pPr>
            <a:r>
              <a:rPr lang="fr-FR" sz="1800" smtClean="0">
                <a:latin typeface="Times New Roman" pitchFamily="18" charset="0"/>
                <a:cs typeface="Times New Roman" pitchFamily="18" charset="0"/>
              </a:rPr>
              <a:t>OI 9.1.1 EC </a:t>
            </a:r>
            <a:r>
              <a:rPr lang="fr-FR" sz="1800" smtClean="0">
                <a:solidFill>
                  <a:srgbClr val="CC0000"/>
                </a:solidFill>
                <a:latin typeface="Times New Roman" pitchFamily="18" charset="0"/>
                <a:cs typeface="Times New Roman" pitchFamily="18" charset="0"/>
              </a:rPr>
              <a:t>d’évaluer les risques prévisibles</a:t>
            </a:r>
            <a:r>
              <a:rPr lang="fr-FR" sz="1800" smtClean="0">
                <a:latin typeface="Times New Roman" pitchFamily="18" charset="0"/>
                <a:cs typeface="Times New Roman" pitchFamily="18" charset="0"/>
              </a:rPr>
              <a:t> liés à la pratique des activités aquatiques,</a:t>
            </a:r>
          </a:p>
          <a:p>
            <a:pPr algn="just">
              <a:lnSpc>
                <a:spcPct val="80000"/>
              </a:lnSpc>
            </a:pPr>
            <a:r>
              <a:rPr lang="fr-FR" sz="1800" smtClean="0">
                <a:latin typeface="Times New Roman" pitchFamily="18" charset="0"/>
                <a:cs typeface="Times New Roman" pitchFamily="18" charset="0"/>
              </a:rPr>
              <a:t>OI 9.2 EC </a:t>
            </a:r>
            <a:r>
              <a:rPr lang="fr-FR" sz="1800" smtClean="0">
                <a:solidFill>
                  <a:srgbClr val="CC0000"/>
                </a:solidFill>
                <a:latin typeface="Times New Roman" pitchFamily="18" charset="0"/>
                <a:cs typeface="Times New Roman" pitchFamily="18" charset="0"/>
              </a:rPr>
              <a:t>d’organiser la sécurité</a:t>
            </a:r>
            <a:r>
              <a:rPr lang="fr-FR" sz="1800" smtClean="0">
                <a:latin typeface="Times New Roman" pitchFamily="18" charset="0"/>
                <a:cs typeface="Times New Roman" pitchFamily="18" charset="0"/>
              </a:rPr>
              <a:t> de tous types de lieux de pratique</a:t>
            </a:r>
          </a:p>
          <a:p>
            <a:pPr algn="just">
              <a:lnSpc>
                <a:spcPct val="80000"/>
              </a:lnSpc>
            </a:pPr>
            <a:r>
              <a:rPr lang="fr-FR" sz="1800" smtClean="0">
                <a:latin typeface="Times New Roman" pitchFamily="18" charset="0"/>
                <a:cs typeface="Times New Roman" pitchFamily="18" charset="0"/>
              </a:rPr>
              <a:t>OI 9.2.1 EC de produire les éléments nécessaires à </a:t>
            </a:r>
            <a:r>
              <a:rPr lang="fr-FR" sz="1800" smtClean="0">
                <a:solidFill>
                  <a:srgbClr val="CC0000"/>
                </a:solidFill>
                <a:latin typeface="Times New Roman" pitchFamily="18" charset="0"/>
                <a:cs typeface="Times New Roman" pitchFamily="18" charset="0"/>
              </a:rPr>
              <a:t>l’élaboration d’un POSS</a:t>
            </a:r>
            <a:r>
              <a:rPr lang="fr-FR" sz="1800" smtClean="0">
                <a:latin typeface="Times New Roman" pitchFamily="18" charset="0"/>
                <a:cs typeface="Times New Roman" pitchFamily="18" charset="0"/>
              </a:rPr>
              <a:t> ou d’un plan de sécurité et au respect de la réglementation,</a:t>
            </a:r>
          </a:p>
          <a:p>
            <a:pPr algn="just">
              <a:lnSpc>
                <a:spcPct val="80000"/>
              </a:lnSpc>
            </a:pPr>
            <a:r>
              <a:rPr lang="fr-FR" sz="1800" smtClean="0">
                <a:latin typeface="Times New Roman" pitchFamily="18" charset="0"/>
                <a:cs typeface="Times New Roman" pitchFamily="18" charset="0"/>
              </a:rPr>
              <a:t>OI 9.3 EC d’assurer la surveillance de tous types de lieux de pratique</a:t>
            </a:r>
          </a:p>
          <a:p>
            <a:pPr algn="just">
              <a:lnSpc>
                <a:spcPct val="80000"/>
              </a:lnSpc>
            </a:pPr>
            <a:r>
              <a:rPr lang="fr-FR" sz="1800" smtClean="0">
                <a:latin typeface="Times New Roman" pitchFamily="18" charset="0"/>
                <a:cs typeface="Times New Roman" pitchFamily="18" charset="0"/>
              </a:rPr>
              <a:t>OI 9.3.1 EC de faire respecter le règlement intérieur et les consignes de sa hiérarchie,</a:t>
            </a:r>
          </a:p>
          <a:p>
            <a:pPr algn="just">
              <a:lnSpc>
                <a:spcPct val="80000"/>
              </a:lnSpc>
            </a:pPr>
            <a:r>
              <a:rPr lang="fr-FR" sz="1800" smtClean="0">
                <a:latin typeface="Times New Roman" pitchFamily="18" charset="0"/>
                <a:cs typeface="Times New Roman" pitchFamily="18" charset="0"/>
              </a:rPr>
              <a:t>OI 9.3.2 EC de préparer le matériel nécessaire en fonction de l’évaluation des risques liés aux différentes activités, au type de public, à l’environnement et aux conditions météorologiques.</a:t>
            </a:r>
          </a:p>
          <a:p>
            <a:pPr algn="just">
              <a:lnSpc>
                <a:spcPct val="80000"/>
              </a:lnSpc>
            </a:pPr>
            <a:r>
              <a:rPr lang="fr-FR" sz="1800" smtClean="0">
                <a:latin typeface="Times New Roman" pitchFamily="18" charset="0"/>
                <a:cs typeface="Times New Roman" pitchFamily="18" charset="0"/>
              </a:rPr>
              <a:t>OI 9.4 EC d’assurer la sécurité de tous types de lieux de pratique dans le domaine de l’hygiène de l’air et de l’eau </a:t>
            </a:r>
          </a:p>
          <a:p>
            <a:pPr algn="just">
              <a:lnSpc>
                <a:spcPct val="80000"/>
              </a:lnSpc>
            </a:pPr>
            <a:r>
              <a:rPr lang="fr-FR" sz="1800" smtClean="0">
                <a:latin typeface="Times New Roman" pitchFamily="18" charset="0"/>
                <a:cs typeface="Times New Roman" pitchFamily="18" charset="0"/>
              </a:rPr>
              <a:t>OI 9.4.1 EC de </a:t>
            </a:r>
            <a:r>
              <a:rPr lang="fr-FR" sz="1800" smtClean="0">
                <a:solidFill>
                  <a:srgbClr val="CC0000"/>
                </a:solidFill>
                <a:latin typeface="Times New Roman" pitchFamily="18" charset="0"/>
                <a:cs typeface="Times New Roman" pitchFamily="18" charset="0"/>
              </a:rPr>
              <a:t>prévenir les risques</a:t>
            </a:r>
            <a:r>
              <a:rPr lang="fr-FR" sz="1800" smtClean="0">
                <a:latin typeface="Times New Roman" pitchFamily="18" charset="0"/>
                <a:cs typeface="Times New Roman" pitchFamily="18" charset="0"/>
              </a:rPr>
              <a:t> liés à l’hygiène de l’air et de l’eau en respectant les protocoles établis,</a:t>
            </a:r>
          </a:p>
          <a:p>
            <a:pPr algn="just">
              <a:lnSpc>
                <a:spcPct val="80000"/>
              </a:lnSpc>
            </a:pPr>
            <a:r>
              <a:rPr lang="fr-FR" sz="1800" smtClean="0">
                <a:latin typeface="Times New Roman" pitchFamily="18" charset="0"/>
                <a:cs typeface="Times New Roman" pitchFamily="18" charset="0"/>
              </a:rPr>
              <a:t>OI 9.4.2 EC d’intervenir en cas d’incident ou d’accident lié à la sécurité,</a:t>
            </a:r>
          </a:p>
          <a:p>
            <a:pPr algn="just">
              <a:lnSpc>
                <a:spcPct val="80000"/>
              </a:lnSpc>
            </a:pPr>
            <a:r>
              <a:rPr lang="fr-FR" sz="1800" smtClean="0">
                <a:latin typeface="Times New Roman" pitchFamily="18" charset="0"/>
                <a:cs typeface="Times New Roman" pitchFamily="18" charset="0"/>
              </a:rPr>
              <a:t>OI 9.4.3 EC d’organiser des simulations d’incident ou d’accident lié à la sécurité,</a:t>
            </a:r>
          </a:p>
          <a:p>
            <a:pPr algn="just">
              <a:lnSpc>
                <a:spcPct val="80000"/>
              </a:lnSpc>
            </a:pPr>
            <a:r>
              <a:rPr lang="fr-FR" sz="1800" smtClean="0">
                <a:latin typeface="Times New Roman" pitchFamily="18" charset="0"/>
                <a:cs typeface="Times New Roman" pitchFamily="18" charset="0"/>
              </a:rPr>
              <a:t>OI 9.4.4 EC de prendre des dispositions pour </a:t>
            </a:r>
            <a:r>
              <a:rPr lang="fr-FR" sz="1800" smtClean="0">
                <a:solidFill>
                  <a:srgbClr val="CC0000"/>
                </a:solidFill>
                <a:latin typeface="Times New Roman" pitchFamily="18" charset="0"/>
                <a:cs typeface="Times New Roman" pitchFamily="18" charset="0"/>
              </a:rPr>
              <a:t>assurer la sécurité</a:t>
            </a:r>
            <a:r>
              <a:rPr lang="fr-FR" sz="1800" smtClean="0">
                <a:latin typeface="Times New Roman" pitchFamily="18" charset="0"/>
                <a:cs typeface="Times New Roman" pitchFamily="18" charset="0"/>
              </a:rPr>
              <a:t> des usagers.</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ChangeArrowheads="1"/>
          </p:cNvSpPr>
          <p:nvPr>
            <p:ph type="title"/>
          </p:nvPr>
        </p:nvSpPr>
        <p:spPr bwMode="auto">
          <a:xfrm>
            <a:off x="457200" y="274638"/>
            <a:ext cx="8218488" cy="633412"/>
          </a:xfrm>
          <a:solidFill>
            <a:srgbClr val="FFFFFF"/>
          </a:solidFill>
          <a:ln>
            <a:solidFill>
              <a:srgbClr val="000000"/>
            </a:solidFill>
            <a:miter lim="800000"/>
            <a:headEnd/>
            <a:tailEnd/>
          </a:ln>
        </p:spPr>
        <p:txBody>
          <a:bodyPr vert="horz" wrap="square" lIns="91440" tIns="45720" rIns="91440" bIns="45720" numCol="1" anchor="t" anchorCtr="0" compatLnSpc="1">
            <a:prstTxWarp prst="textNoShape">
              <a:avLst/>
            </a:prstTxWarp>
          </a:bodyPr>
          <a:lstStyle/>
          <a:p>
            <a:r>
              <a:rPr lang="fr-FR" sz="4000" b="1" smtClean="0">
                <a:solidFill>
                  <a:srgbClr val="002060"/>
                </a:solidFill>
                <a:latin typeface="Times New Roman" pitchFamily="18" charset="0"/>
                <a:cs typeface="Times New Roman" pitchFamily="18" charset="0"/>
              </a:rPr>
              <a:t>CS SSMA</a:t>
            </a:r>
          </a:p>
        </p:txBody>
      </p:sp>
      <p:sp>
        <p:nvSpPr>
          <p:cNvPr id="12291" name="Rectangle 3"/>
          <p:cNvSpPr>
            <a:spLocks noChangeArrowheads="1"/>
          </p:cNvSpPr>
          <p:nvPr>
            <p:ph type="body" idx="1"/>
          </p:nvPr>
        </p:nvSpPr>
        <p:spPr bwMode="auto">
          <a:xfrm>
            <a:off x="457200" y="1268413"/>
            <a:ext cx="8229600" cy="4105275"/>
          </a:xfrm>
          <a:solidFill>
            <a:srgbClr val="FFFFFF"/>
          </a:solidFill>
          <a:ln>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just">
              <a:lnSpc>
                <a:spcPct val="80000"/>
              </a:lnSpc>
              <a:buFontTx/>
              <a:buNone/>
            </a:pPr>
            <a:r>
              <a:rPr lang="fr-FR" sz="1800" b="1" u="sng" smtClean="0">
                <a:latin typeface="Times New Roman" pitchFamily="18" charset="0"/>
                <a:cs typeface="Times New Roman" pitchFamily="18" charset="0"/>
              </a:rPr>
              <a:t>Extrait du référentiel professionnel :</a:t>
            </a:r>
          </a:p>
          <a:p>
            <a:pPr algn="just">
              <a:lnSpc>
                <a:spcPct val="80000"/>
              </a:lnSpc>
              <a:buFontTx/>
              <a:buNone/>
            </a:pPr>
            <a:endParaRPr lang="fr-FR" sz="1800" b="1" u="sng" smtClean="0">
              <a:latin typeface="Times New Roman" pitchFamily="18" charset="0"/>
              <a:cs typeface="Times New Roman" pitchFamily="18" charset="0"/>
            </a:endParaRPr>
          </a:p>
          <a:p>
            <a:pPr algn="just">
              <a:lnSpc>
                <a:spcPct val="80000"/>
              </a:lnSpc>
              <a:buFontTx/>
              <a:buNone/>
            </a:pPr>
            <a:r>
              <a:rPr lang="fr-FR" sz="1800" smtClean="0">
                <a:latin typeface="Times New Roman" pitchFamily="18" charset="0"/>
                <a:cs typeface="Times New Roman" pitchFamily="18" charset="0"/>
              </a:rPr>
              <a:t>- concevoir la sécurité des activités aquatiques,</a:t>
            </a:r>
          </a:p>
          <a:p>
            <a:pPr algn="just">
              <a:lnSpc>
                <a:spcPct val="80000"/>
              </a:lnSpc>
              <a:buFontTx/>
              <a:buNone/>
            </a:pPr>
            <a:r>
              <a:rPr lang="fr-FR" sz="1800" smtClean="0">
                <a:latin typeface="Times New Roman" pitchFamily="18" charset="0"/>
                <a:cs typeface="Times New Roman" pitchFamily="18" charset="0"/>
              </a:rPr>
              <a:t>- gérer la sécurité d’un lieu de pratiques des activités aquatiques,</a:t>
            </a:r>
          </a:p>
          <a:p>
            <a:pPr algn="just">
              <a:lnSpc>
                <a:spcPct val="80000"/>
              </a:lnSpc>
              <a:buFontTx/>
              <a:buNone/>
            </a:pPr>
            <a:r>
              <a:rPr lang="fr-FR" sz="1800" smtClean="0">
                <a:latin typeface="Times New Roman" pitchFamily="18" charset="0"/>
                <a:cs typeface="Times New Roman" pitchFamily="18" charset="0"/>
              </a:rPr>
              <a:t>- porter secours à tout public en milieu aquatique,</a:t>
            </a:r>
          </a:p>
          <a:p>
            <a:pPr algn="just">
              <a:lnSpc>
                <a:spcPct val="80000"/>
              </a:lnSpc>
              <a:buFontTx/>
              <a:buNone/>
            </a:pPr>
            <a:r>
              <a:rPr lang="fr-FR" sz="1800" smtClean="0">
                <a:latin typeface="Times New Roman" pitchFamily="18" charset="0"/>
                <a:cs typeface="Times New Roman" pitchFamily="18" charset="0"/>
              </a:rPr>
              <a:t>- gérer les secours en cas d’accident,</a:t>
            </a:r>
          </a:p>
          <a:p>
            <a:pPr algn="just">
              <a:lnSpc>
                <a:spcPct val="80000"/>
              </a:lnSpc>
              <a:buFontTx/>
              <a:buNone/>
            </a:pPr>
            <a:r>
              <a:rPr lang="fr-FR" sz="1800" smtClean="0">
                <a:latin typeface="Times New Roman" pitchFamily="18" charset="0"/>
                <a:cs typeface="Times New Roman" pitchFamily="18" charset="0"/>
              </a:rPr>
              <a:t>- gérer le poste de secours,</a:t>
            </a:r>
          </a:p>
          <a:p>
            <a:pPr algn="just">
              <a:lnSpc>
                <a:spcPct val="80000"/>
              </a:lnSpc>
              <a:buFontTx/>
              <a:buNone/>
            </a:pPr>
            <a:r>
              <a:rPr lang="fr-FR" sz="1800" smtClean="0">
                <a:latin typeface="Times New Roman" pitchFamily="18" charset="0"/>
                <a:cs typeface="Times New Roman" pitchFamily="18" charset="0"/>
              </a:rPr>
              <a:t>- gérer l’hygiène de l’eau et de l’air,</a:t>
            </a:r>
          </a:p>
          <a:p>
            <a:pPr algn="just">
              <a:lnSpc>
                <a:spcPct val="80000"/>
              </a:lnSpc>
              <a:buFontTx/>
              <a:buNone/>
            </a:pPr>
            <a:r>
              <a:rPr lang="fr-FR" sz="1800" smtClean="0">
                <a:latin typeface="Times New Roman" pitchFamily="18" charset="0"/>
                <a:cs typeface="Times New Roman" pitchFamily="18" charset="0"/>
              </a:rPr>
              <a:t>- s’intégrer dans le milieu professionnel.</a:t>
            </a:r>
          </a:p>
          <a:p>
            <a:pPr algn="just">
              <a:lnSpc>
                <a:spcPct val="80000"/>
              </a:lnSpc>
            </a:pPr>
            <a:endParaRPr lang="fr-FR" sz="1800" smtClean="0">
              <a:latin typeface="Times New Roman" pitchFamily="18" charset="0"/>
              <a:cs typeface="Times New Roman" pitchFamily="18" charset="0"/>
            </a:endParaRPr>
          </a:p>
          <a:p>
            <a:pPr algn="just">
              <a:lnSpc>
                <a:spcPct val="80000"/>
              </a:lnSpc>
            </a:pPr>
            <a:r>
              <a:rPr lang="fr-FR" sz="1800" smtClean="0">
                <a:latin typeface="Times New Roman" pitchFamily="18" charset="0"/>
                <a:cs typeface="Times New Roman" pitchFamily="18" charset="0"/>
              </a:rPr>
              <a:t>Dans la limite de leurs prérogatives, ils conduisent des activités dans le cadre du sauvetage et de la sécurité.</a:t>
            </a:r>
          </a:p>
          <a:p>
            <a:pPr algn="just">
              <a:lnSpc>
                <a:spcPct val="80000"/>
              </a:lnSpc>
            </a:pPr>
            <a:r>
              <a:rPr lang="fr-FR" sz="1800" smtClean="0">
                <a:latin typeface="Times New Roman" pitchFamily="18" charset="0"/>
                <a:cs typeface="Times New Roman" pitchFamily="18" charset="0"/>
              </a:rPr>
              <a:t>Ils exercent en autonomie, en utilisant les supports matériels,</a:t>
            </a:r>
          </a:p>
          <a:p>
            <a:pPr algn="just">
              <a:lnSpc>
                <a:spcPct val="80000"/>
              </a:lnSpc>
            </a:pPr>
            <a:r>
              <a:rPr lang="fr-FR" sz="1800" smtClean="0">
                <a:latin typeface="Times New Roman" pitchFamily="18" charset="0"/>
                <a:cs typeface="Times New Roman" pitchFamily="18" charset="0"/>
              </a:rPr>
              <a:t>techniques et réglementaires, liés à la prévention et au sauvetage.</a:t>
            </a:r>
          </a:p>
          <a:p>
            <a:pPr algn="just">
              <a:lnSpc>
                <a:spcPct val="80000"/>
              </a:lnSpc>
            </a:pPr>
            <a:endParaRPr lang="fr-FR" sz="180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2"/>
          <p:cNvSpPr txBox="1">
            <a:spLocks noChangeArrowheads="1"/>
          </p:cNvSpPr>
          <p:nvPr/>
        </p:nvSpPr>
        <p:spPr bwMode="auto">
          <a:xfrm>
            <a:off x="611188" y="112713"/>
            <a:ext cx="8208962" cy="4154487"/>
          </a:xfrm>
          <a:prstGeom prst="rect">
            <a:avLst/>
          </a:prstGeom>
          <a:solidFill>
            <a:schemeClr val="bg1"/>
          </a:solidFill>
          <a:ln w="9525">
            <a:noFill/>
            <a:miter lim="800000"/>
            <a:headEnd/>
            <a:tailEnd/>
          </a:ln>
        </p:spPr>
        <p:txBody>
          <a:bodyPr>
            <a:spAutoFit/>
          </a:bodyPr>
          <a:lstStyle/>
          <a:p>
            <a:pPr algn="ctr"/>
            <a:r>
              <a:rPr lang="fr-FR" sz="4000" b="1">
                <a:solidFill>
                  <a:srgbClr val="002060"/>
                </a:solidFill>
                <a:latin typeface="Times New Roman" pitchFamily="18" charset="0"/>
                <a:cs typeface="Times New Roman" pitchFamily="18" charset="0"/>
              </a:rPr>
              <a:t>Conclusion :</a:t>
            </a:r>
          </a:p>
          <a:p>
            <a:endParaRPr lang="fr-FR" sz="3200" i="1" u="sng">
              <a:latin typeface="Verdana" pitchFamily="34" charset="0"/>
            </a:endParaRPr>
          </a:p>
          <a:p>
            <a:pPr algn="just"/>
            <a:r>
              <a:rPr lang="fr-FR" sz="3200">
                <a:latin typeface="Times New Roman" pitchFamily="18" charset="0"/>
                <a:cs typeface="Times New Roman" pitchFamily="18" charset="0"/>
              </a:rPr>
              <a:t>Il est de la responsabilité des organismes de formation déposant un dossier d’habilitation pour mettre en place une formation BP AAN ou CS SSMA de mettre en œuvre des contenus de formation en lien avec les compétences identifiées en matière de prévention / protection.</a:t>
            </a:r>
          </a:p>
        </p:txBody>
      </p:sp>
      <p:sp>
        <p:nvSpPr>
          <p:cNvPr id="13315" name="Text Box 3"/>
          <p:cNvSpPr txBox="1">
            <a:spLocks noChangeArrowheads="1"/>
          </p:cNvSpPr>
          <p:nvPr/>
        </p:nvSpPr>
        <p:spPr bwMode="auto">
          <a:xfrm>
            <a:off x="900113" y="620713"/>
            <a:ext cx="7704137" cy="4319587"/>
          </a:xfrm>
          <a:prstGeom prst="rect">
            <a:avLst/>
          </a:prstGeom>
          <a:noFill/>
          <a:ln w="9525">
            <a:noFill/>
            <a:miter lim="800000"/>
            <a:headEnd/>
            <a:tailEnd/>
          </a:ln>
        </p:spPr>
        <p:txBody>
          <a:bodyPr lIns="180000" tIns="180000" rIns="180000" bIns="180000"/>
          <a:lstStyle/>
          <a:p>
            <a:pPr algn="just"/>
            <a:endParaRPr lang="fr-FR" sz="2000" b="1">
              <a:solidFill>
                <a:srgbClr val="4686E2"/>
              </a:solidFill>
              <a:latin typeface="Verdana"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2"/>
          <p:cNvSpPr txBox="1">
            <a:spLocks noChangeArrowheads="1"/>
          </p:cNvSpPr>
          <p:nvPr/>
        </p:nvSpPr>
        <p:spPr bwMode="auto">
          <a:xfrm>
            <a:off x="611188" y="112713"/>
            <a:ext cx="8208962" cy="2678112"/>
          </a:xfrm>
          <a:prstGeom prst="rect">
            <a:avLst/>
          </a:prstGeom>
          <a:solidFill>
            <a:schemeClr val="bg1"/>
          </a:solidFill>
          <a:ln w="9525">
            <a:noFill/>
            <a:miter lim="800000"/>
            <a:headEnd/>
            <a:tailEnd/>
          </a:ln>
        </p:spPr>
        <p:txBody>
          <a:bodyPr>
            <a:spAutoFit/>
          </a:bodyPr>
          <a:lstStyle/>
          <a:p>
            <a:pPr algn="ctr"/>
            <a:r>
              <a:rPr lang="fr-FR" sz="4000" b="1">
                <a:solidFill>
                  <a:srgbClr val="002060"/>
                </a:solidFill>
                <a:latin typeface="Times New Roman" pitchFamily="18" charset="0"/>
                <a:cs typeface="Times New Roman" pitchFamily="18" charset="0"/>
              </a:rPr>
              <a:t>Conclusion :</a:t>
            </a:r>
          </a:p>
          <a:p>
            <a:endParaRPr lang="fr-FR" sz="3200" i="1" u="sng">
              <a:latin typeface="Verdana" pitchFamily="34" charset="0"/>
            </a:endParaRPr>
          </a:p>
          <a:p>
            <a:pPr algn="just"/>
            <a:r>
              <a:rPr lang="fr-FR" sz="3200">
                <a:latin typeface="Times New Roman" pitchFamily="18" charset="0"/>
                <a:cs typeface="Times New Roman" pitchFamily="18" charset="0"/>
              </a:rPr>
              <a:t>Il est de la responsabilité des jurys de déterminer les modalités d’évaluation de chacune des UC des formations BP et CS SSMA.</a:t>
            </a:r>
          </a:p>
        </p:txBody>
      </p:sp>
      <p:sp>
        <p:nvSpPr>
          <p:cNvPr id="14339" name="Text Box 3"/>
          <p:cNvSpPr txBox="1">
            <a:spLocks noChangeArrowheads="1"/>
          </p:cNvSpPr>
          <p:nvPr/>
        </p:nvSpPr>
        <p:spPr bwMode="auto">
          <a:xfrm>
            <a:off x="900113" y="620713"/>
            <a:ext cx="7704137" cy="4319587"/>
          </a:xfrm>
          <a:prstGeom prst="rect">
            <a:avLst/>
          </a:prstGeom>
          <a:noFill/>
          <a:ln w="9525">
            <a:noFill/>
            <a:miter lim="800000"/>
            <a:headEnd/>
            <a:tailEnd/>
          </a:ln>
        </p:spPr>
        <p:txBody>
          <a:bodyPr lIns="180000" tIns="180000" rIns="180000" bIns="180000"/>
          <a:lstStyle/>
          <a:p>
            <a:pPr algn="just"/>
            <a:endParaRPr lang="fr-FR" sz="2000" b="1">
              <a:solidFill>
                <a:srgbClr val="4686E2"/>
              </a:solidFill>
              <a:latin typeface="Verdana"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2"/>
          <p:cNvSpPr txBox="1">
            <a:spLocks noChangeArrowheads="1"/>
          </p:cNvSpPr>
          <p:nvPr/>
        </p:nvSpPr>
        <p:spPr bwMode="auto">
          <a:xfrm>
            <a:off x="611188" y="112713"/>
            <a:ext cx="8208962" cy="3232150"/>
          </a:xfrm>
          <a:prstGeom prst="rect">
            <a:avLst/>
          </a:prstGeom>
          <a:solidFill>
            <a:schemeClr val="bg1"/>
          </a:solidFill>
          <a:ln w="9525">
            <a:noFill/>
            <a:miter lim="800000"/>
            <a:headEnd/>
            <a:tailEnd/>
          </a:ln>
        </p:spPr>
        <p:txBody>
          <a:bodyPr>
            <a:spAutoFit/>
          </a:bodyPr>
          <a:lstStyle/>
          <a:p>
            <a:pPr algn="ctr"/>
            <a:r>
              <a:rPr lang="fr-FR" sz="4400" b="1">
                <a:solidFill>
                  <a:srgbClr val="002060"/>
                </a:solidFill>
                <a:latin typeface="Times New Roman" pitchFamily="18" charset="0"/>
                <a:cs typeface="Times New Roman" pitchFamily="18" charset="0"/>
              </a:rPr>
              <a:t>Conclusion</a:t>
            </a:r>
          </a:p>
          <a:p>
            <a:endParaRPr lang="fr-FR" sz="3200">
              <a:latin typeface="Verdana" pitchFamily="34" charset="0"/>
            </a:endParaRPr>
          </a:p>
          <a:p>
            <a:pPr algn="just"/>
            <a:r>
              <a:rPr lang="fr-FR" sz="3200">
                <a:latin typeface="Times New Roman" pitchFamily="18" charset="0"/>
                <a:cs typeface="Times New Roman" pitchFamily="18" charset="0"/>
              </a:rPr>
              <a:t>Les service de l’Etat (DRJSCS) veillent au respect des dispositions mentionnées dans les textes réglementaires et dans la procédure d’habilitation et de certification.</a:t>
            </a:r>
          </a:p>
        </p:txBody>
      </p:sp>
      <p:sp>
        <p:nvSpPr>
          <p:cNvPr id="15363" name="Text Box 3"/>
          <p:cNvSpPr txBox="1">
            <a:spLocks noChangeArrowheads="1"/>
          </p:cNvSpPr>
          <p:nvPr/>
        </p:nvSpPr>
        <p:spPr bwMode="auto">
          <a:xfrm>
            <a:off x="900113" y="620713"/>
            <a:ext cx="7704137" cy="4319587"/>
          </a:xfrm>
          <a:prstGeom prst="rect">
            <a:avLst/>
          </a:prstGeom>
          <a:noFill/>
          <a:ln w="9525">
            <a:noFill/>
            <a:miter lim="800000"/>
            <a:headEnd/>
            <a:tailEnd/>
          </a:ln>
        </p:spPr>
        <p:txBody>
          <a:bodyPr lIns="180000" tIns="180000" rIns="180000" bIns="180000"/>
          <a:lstStyle/>
          <a:p>
            <a:pPr algn="just"/>
            <a:endParaRPr lang="fr-FR" sz="2000" b="1">
              <a:solidFill>
                <a:srgbClr val="4686E2"/>
              </a:solidFill>
              <a:latin typeface="Verdana"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7"/>
          <p:cNvSpPr txBox="1">
            <a:spLocks noChangeArrowheads="1"/>
          </p:cNvSpPr>
          <p:nvPr/>
        </p:nvSpPr>
        <p:spPr bwMode="auto">
          <a:xfrm>
            <a:off x="3132138" y="404813"/>
            <a:ext cx="2560637" cy="708025"/>
          </a:xfrm>
          <a:prstGeom prst="rect">
            <a:avLst/>
          </a:prstGeom>
          <a:noFill/>
          <a:ln w="9525">
            <a:noFill/>
            <a:miter lim="800000"/>
            <a:headEnd/>
            <a:tailEnd/>
          </a:ln>
        </p:spPr>
        <p:txBody>
          <a:bodyPr wrap="none">
            <a:spAutoFit/>
          </a:bodyPr>
          <a:lstStyle/>
          <a:p>
            <a:pPr algn="ctr"/>
            <a:r>
              <a:rPr lang="fr-FR" sz="4000" b="1">
                <a:solidFill>
                  <a:srgbClr val="002060"/>
                </a:solidFill>
                <a:latin typeface="Times New Roman" pitchFamily="18" charset="0"/>
                <a:cs typeface="Times New Roman" pitchFamily="18" charset="0"/>
              </a:rPr>
              <a:t>Atelier n°1</a:t>
            </a:r>
            <a:endParaRPr lang="fr-FR" sz="4000">
              <a:solidFill>
                <a:srgbClr val="002060"/>
              </a:solidFill>
              <a:latin typeface="Times New Roman" pitchFamily="18" charset="0"/>
              <a:cs typeface="Times New Roman" pitchFamily="18" charset="0"/>
            </a:endParaRPr>
          </a:p>
        </p:txBody>
      </p:sp>
      <p:sp>
        <p:nvSpPr>
          <p:cNvPr id="3075" name="Text Box 8"/>
          <p:cNvSpPr txBox="1">
            <a:spLocks noChangeArrowheads="1"/>
          </p:cNvSpPr>
          <p:nvPr/>
        </p:nvSpPr>
        <p:spPr bwMode="auto">
          <a:xfrm>
            <a:off x="1116013" y="692150"/>
            <a:ext cx="7704137" cy="4319588"/>
          </a:xfrm>
          <a:prstGeom prst="rect">
            <a:avLst/>
          </a:prstGeom>
          <a:noFill/>
          <a:ln w="9525">
            <a:noFill/>
            <a:miter lim="800000"/>
            <a:headEnd/>
            <a:tailEnd/>
          </a:ln>
        </p:spPr>
        <p:txBody>
          <a:bodyPr lIns="180000" tIns="180000" rIns="180000" bIns="180000"/>
          <a:lstStyle/>
          <a:p>
            <a:pPr algn="just"/>
            <a:endParaRPr lang="fr-FR" sz="2000" b="1">
              <a:solidFill>
                <a:srgbClr val="4686E2"/>
              </a:solidFill>
              <a:latin typeface="Verdana" pitchFamily="34" charset="0"/>
            </a:endParaRPr>
          </a:p>
        </p:txBody>
      </p:sp>
      <p:sp>
        <p:nvSpPr>
          <p:cNvPr id="3076" name="Text Box 7"/>
          <p:cNvSpPr txBox="1">
            <a:spLocks noChangeArrowheads="1"/>
          </p:cNvSpPr>
          <p:nvPr/>
        </p:nvSpPr>
        <p:spPr bwMode="auto">
          <a:xfrm>
            <a:off x="250825" y="1484313"/>
            <a:ext cx="8569325" cy="2554287"/>
          </a:xfrm>
          <a:prstGeom prst="rect">
            <a:avLst/>
          </a:prstGeom>
          <a:noFill/>
          <a:ln w="9525">
            <a:noFill/>
            <a:miter lim="800000"/>
            <a:headEnd/>
            <a:tailEnd/>
          </a:ln>
        </p:spPr>
        <p:txBody>
          <a:bodyPr>
            <a:spAutoFit/>
          </a:bodyPr>
          <a:lstStyle/>
          <a:p>
            <a:pPr algn="ctr"/>
            <a:r>
              <a:rPr lang="fr-FR" sz="3200" b="1">
                <a:latin typeface="Times New Roman" pitchFamily="18" charset="0"/>
                <a:cs typeface="Times New Roman" pitchFamily="18" charset="0"/>
              </a:rPr>
              <a:t>Quelle prise en compte de la sécurité et de la gestion des risques dans la formation des personnels d’exploitation des piscines publiques ?</a:t>
            </a:r>
            <a:endParaRPr lang="fr-FR" sz="3200">
              <a:latin typeface="Times New Roman" pitchFamily="18" charset="0"/>
              <a:cs typeface="Times New Roman" pitchFamily="18" charset="0"/>
            </a:endParaRPr>
          </a:p>
          <a:p>
            <a:pPr algn="ctr"/>
            <a:endParaRPr lang="fr-FR" sz="3200">
              <a:solidFill>
                <a:srgbClr val="4686E2"/>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ChangeArrowheads="1"/>
          </p:cNvSpPr>
          <p:nvPr/>
        </p:nvSpPr>
        <p:spPr bwMode="auto">
          <a:xfrm>
            <a:off x="468313" y="703263"/>
            <a:ext cx="8280400" cy="1920875"/>
          </a:xfrm>
          <a:prstGeom prst="rect">
            <a:avLst/>
          </a:prstGeom>
          <a:noFill/>
          <a:ln w="9525">
            <a:noFill/>
            <a:miter lim="800000"/>
            <a:headEnd/>
            <a:tailEnd/>
          </a:ln>
        </p:spPr>
        <p:txBody>
          <a:bodyPr anchor="ctr">
            <a:spAutoFit/>
          </a:bodyPr>
          <a:lstStyle/>
          <a:p>
            <a:pPr algn="just"/>
            <a:r>
              <a:rPr lang="fr-FR" sz="3000" b="1">
                <a:latin typeface="Times New Roman" pitchFamily="18" charset="0"/>
                <a:cs typeface="Times New Roman" pitchFamily="18" charset="0"/>
              </a:rPr>
              <a:t>« Prévention et / ou Protection : l’intégration de ces deux dimensions sécuritaires dans les programmes de formation des nouveaux diplômes jeunesse et sport »</a:t>
            </a:r>
          </a:p>
        </p:txBody>
      </p:sp>
      <p:pic>
        <p:nvPicPr>
          <p:cNvPr id="4099" name="Picture 3" descr="-"/>
          <p:cNvPicPr>
            <a:picLocks noChangeAspect="1" noChangeArrowheads="1"/>
          </p:cNvPicPr>
          <p:nvPr/>
        </p:nvPicPr>
        <p:blipFill>
          <a:blip r:embed="rId2" cstate="print"/>
          <a:srcRect/>
          <a:stretch>
            <a:fillRect/>
          </a:stretch>
        </p:blipFill>
        <p:spPr bwMode="auto">
          <a:xfrm>
            <a:off x="-4506913" y="2879725"/>
            <a:ext cx="76200" cy="104775"/>
          </a:xfrm>
          <a:prstGeom prst="rect">
            <a:avLst/>
          </a:prstGeom>
          <a:noFill/>
          <a:ln w="9525">
            <a:noFill/>
            <a:miter lim="800000"/>
            <a:headEnd/>
            <a:tailEnd/>
          </a:ln>
        </p:spPr>
      </p:pic>
      <p:pic>
        <p:nvPicPr>
          <p:cNvPr id="4100" name="Picture 4" descr="-"/>
          <p:cNvPicPr>
            <a:picLocks noChangeAspect="1" noChangeArrowheads="1"/>
          </p:cNvPicPr>
          <p:nvPr/>
        </p:nvPicPr>
        <p:blipFill>
          <a:blip r:embed="rId2" cstate="print"/>
          <a:srcRect/>
          <a:stretch>
            <a:fillRect/>
          </a:stretch>
        </p:blipFill>
        <p:spPr bwMode="auto">
          <a:xfrm>
            <a:off x="-4506913" y="3429000"/>
            <a:ext cx="76200" cy="104775"/>
          </a:xfrm>
          <a:prstGeom prst="rect">
            <a:avLst/>
          </a:prstGeom>
          <a:noFill/>
          <a:ln w="9525">
            <a:noFill/>
            <a:miter lim="800000"/>
            <a:headEnd/>
            <a:tailEnd/>
          </a:ln>
        </p:spPr>
      </p:pic>
      <p:sp>
        <p:nvSpPr>
          <p:cNvPr id="4101" name="Rectangle 5"/>
          <p:cNvSpPr>
            <a:spLocks noChangeArrowheads="1"/>
          </p:cNvSpPr>
          <p:nvPr/>
        </p:nvSpPr>
        <p:spPr bwMode="auto">
          <a:xfrm>
            <a:off x="250825" y="3692525"/>
            <a:ext cx="8497888" cy="1465263"/>
          </a:xfrm>
          <a:prstGeom prst="rect">
            <a:avLst/>
          </a:prstGeom>
          <a:noFill/>
          <a:ln w="9525">
            <a:noFill/>
            <a:miter lim="800000"/>
            <a:headEnd/>
            <a:tailEnd/>
          </a:ln>
        </p:spPr>
        <p:txBody>
          <a:bodyPr>
            <a:spAutoFit/>
          </a:bodyPr>
          <a:lstStyle/>
          <a:p>
            <a:pPr algn="r"/>
            <a:r>
              <a:rPr lang="fr-FR" b="1">
                <a:latin typeface="Times New Roman" pitchFamily="18" charset="0"/>
                <a:cs typeface="Times New Roman" pitchFamily="18" charset="0"/>
              </a:rPr>
              <a:t>M. Mathieu LACROIX</a:t>
            </a:r>
            <a:r>
              <a:rPr lang="fr-FR">
                <a:latin typeface="Times New Roman" pitchFamily="18" charset="0"/>
                <a:cs typeface="Times New Roman" pitchFamily="18" charset="0"/>
              </a:rPr>
              <a:t>, </a:t>
            </a:r>
          </a:p>
          <a:p>
            <a:pPr algn="r"/>
            <a:r>
              <a:rPr lang="fr-FR">
                <a:latin typeface="Times New Roman" pitchFamily="18" charset="0"/>
                <a:cs typeface="Times New Roman" pitchFamily="18" charset="0"/>
              </a:rPr>
              <a:t>Professeur de sport DRJSCS Poitou-Charentes.</a:t>
            </a:r>
          </a:p>
          <a:p>
            <a:pPr algn="r"/>
            <a:r>
              <a:rPr lang="fr-FR" i="1">
                <a:latin typeface="Times New Roman" pitchFamily="18" charset="0"/>
                <a:cs typeface="Times New Roman" pitchFamily="18" charset="0"/>
              </a:rPr>
              <a:t>Chargé du suivi de la formation BPJEPS AAN</a:t>
            </a:r>
          </a:p>
          <a:p>
            <a:pPr algn="r"/>
            <a:r>
              <a:rPr lang="fr-FR" i="1">
                <a:latin typeface="Times New Roman" pitchFamily="18" charset="0"/>
                <a:cs typeface="Times New Roman" pitchFamily="18" charset="0"/>
              </a:rPr>
              <a:t>Président de l’association Action Sauvetage (FFSS 86) </a:t>
            </a:r>
            <a:br>
              <a:rPr lang="fr-FR" i="1">
                <a:latin typeface="Times New Roman" pitchFamily="18" charset="0"/>
                <a:cs typeface="Times New Roman" pitchFamily="18" charset="0"/>
              </a:rPr>
            </a:br>
            <a:endParaRPr lang="fr-FR" i="1">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ChangeArrowheads="1"/>
          </p:cNvSpPr>
          <p:nvPr>
            <p:ph type="title"/>
          </p:nvPr>
        </p:nvSpPr>
        <p:spPr bwMode="auto">
          <a:solidFill>
            <a:srgbClr val="FFFFFF"/>
          </a:solidFill>
          <a:ln>
            <a:solidFill>
              <a:srgbClr val="000000"/>
            </a:solidFill>
            <a:miter lim="800000"/>
            <a:headEnd/>
            <a:tailEnd/>
          </a:ln>
        </p:spPr>
        <p:txBody>
          <a:bodyPr vert="horz" wrap="square" lIns="91440" tIns="45720" rIns="91440" bIns="45720" numCol="1" anchor="t" anchorCtr="0" compatLnSpc="1">
            <a:prstTxWarp prst="textNoShape">
              <a:avLst/>
            </a:prstTxWarp>
          </a:bodyPr>
          <a:lstStyle/>
          <a:p>
            <a:r>
              <a:rPr lang="fr-FR" sz="4000" b="1" smtClean="0">
                <a:solidFill>
                  <a:srgbClr val="002060"/>
                </a:solidFill>
                <a:latin typeface="Times New Roman" pitchFamily="18" charset="0"/>
                <a:cs typeface="Times New Roman" pitchFamily="18" charset="0"/>
              </a:rPr>
              <a:t>La prévention </a:t>
            </a:r>
          </a:p>
        </p:txBody>
      </p:sp>
      <p:sp>
        <p:nvSpPr>
          <p:cNvPr id="5123" name="Rectangle 3"/>
          <p:cNvSpPr>
            <a:spLocks noChangeArrowheads="1"/>
          </p:cNvSpPr>
          <p:nvPr>
            <p:ph type="body" idx="1"/>
          </p:nvPr>
        </p:nvSpPr>
        <p:spPr bwMode="auto">
          <a:xfrm>
            <a:off x="457200" y="1600200"/>
            <a:ext cx="8218488" cy="3413125"/>
          </a:xfrm>
          <a:solidFill>
            <a:srgbClr val="FFFFFF"/>
          </a:solidFill>
          <a:ln>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just">
              <a:lnSpc>
                <a:spcPct val="90000"/>
              </a:lnSpc>
            </a:pPr>
            <a:r>
              <a:rPr lang="fr-FR" sz="2400" b="1" smtClean="0">
                <a:latin typeface="Times New Roman" pitchFamily="18" charset="0"/>
                <a:cs typeface="Times New Roman" pitchFamily="18" charset="0"/>
              </a:rPr>
              <a:t>Prévention : </a:t>
            </a:r>
            <a:r>
              <a:rPr lang="fr-FR" sz="2400" smtClean="0">
                <a:latin typeface="Times New Roman" pitchFamily="18" charset="0"/>
                <a:cs typeface="Times New Roman" pitchFamily="18" charset="0"/>
              </a:rPr>
              <a:t>La prévention est l’attitude ou l’ensemble de mesures à prendre pour éviter qu'une situation ne se dégrade, ou qu'un accident ne survienne. </a:t>
            </a:r>
          </a:p>
          <a:p>
            <a:pPr algn="just">
              <a:lnSpc>
                <a:spcPct val="90000"/>
              </a:lnSpc>
              <a:buFontTx/>
              <a:buNone/>
            </a:pPr>
            <a:r>
              <a:rPr lang="fr-FR" sz="2400" smtClean="0">
                <a:latin typeface="Times New Roman" pitchFamily="18" charset="0"/>
                <a:cs typeface="Times New Roman" pitchFamily="18" charset="0"/>
              </a:rPr>
              <a:t>	</a:t>
            </a:r>
          </a:p>
          <a:p>
            <a:pPr algn="just">
              <a:lnSpc>
                <a:spcPct val="90000"/>
              </a:lnSpc>
              <a:buFontTx/>
              <a:buNone/>
            </a:pPr>
            <a:r>
              <a:rPr lang="fr-FR" sz="2400" b="1" smtClean="0">
                <a:latin typeface="Times New Roman" pitchFamily="18" charset="0"/>
                <a:cs typeface="Times New Roman" pitchFamily="18" charset="0"/>
              </a:rPr>
              <a:t>	</a:t>
            </a:r>
            <a:r>
              <a:rPr lang="fr-FR" sz="2400" b="1" i="1" u="sng" smtClean="0">
                <a:latin typeface="Times New Roman" pitchFamily="18" charset="0"/>
                <a:cs typeface="Times New Roman" pitchFamily="18" charset="0"/>
              </a:rPr>
              <a:t>Exemple : </a:t>
            </a:r>
          </a:p>
          <a:p>
            <a:pPr algn="just">
              <a:lnSpc>
                <a:spcPct val="90000"/>
              </a:lnSpc>
              <a:buFontTx/>
              <a:buNone/>
            </a:pPr>
            <a:r>
              <a:rPr lang="fr-FR" sz="2400" smtClean="0">
                <a:latin typeface="Times New Roman" pitchFamily="18" charset="0"/>
                <a:cs typeface="Times New Roman" pitchFamily="18" charset="0"/>
              </a:rPr>
              <a:t>	</a:t>
            </a:r>
            <a:r>
              <a:rPr lang="fr-FR" sz="2400" i="1" smtClean="0">
                <a:latin typeface="Times New Roman" pitchFamily="18" charset="0"/>
                <a:cs typeface="Times New Roman" pitchFamily="18" charset="0"/>
              </a:rPr>
              <a:t>Demander aux usagers de ne pas courir.</a:t>
            </a:r>
          </a:p>
          <a:p>
            <a:pPr algn="just">
              <a:lnSpc>
                <a:spcPct val="90000"/>
              </a:lnSpc>
              <a:buFontTx/>
              <a:buNone/>
            </a:pPr>
            <a:r>
              <a:rPr lang="fr-FR" sz="2400" i="1" smtClean="0">
                <a:latin typeface="Times New Roman" pitchFamily="18" charset="0"/>
                <a:cs typeface="Times New Roman" pitchFamily="18" charset="0"/>
              </a:rPr>
              <a:t>	Ne pas faire d’apnées</a:t>
            </a:r>
          </a:p>
          <a:p>
            <a:pPr algn="just">
              <a:lnSpc>
                <a:spcPct val="90000"/>
              </a:lnSpc>
              <a:buFontTx/>
              <a:buNone/>
            </a:pPr>
            <a:r>
              <a:rPr lang="fr-FR" sz="2400" i="1" smtClean="0">
                <a:latin typeface="Times New Roman" pitchFamily="18" charset="0"/>
                <a:cs typeface="Times New Roman" pitchFamily="18" charset="0"/>
              </a:rPr>
              <a:t>	…</a:t>
            </a:r>
          </a:p>
        </p:txBody>
      </p:sp>
      <p:sp>
        <p:nvSpPr>
          <p:cNvPr id="5124" name="Rectangle 4"/>
          <p:cNvSpPr>
            <a:spLocks noChangeArrowheads="1"/>
          </p:cNvSpPr>
          <p:nvPr/>
        </p:nvSpPr>
        <p:spPr bwMode="auto">
          <a:xfrm>
            <a:off x="0" y="0"/>
            <a:ext cx="184150" cy="641350"/>
          </a:xfrm>
          <a:prstGeom prst="rect">
            <a:avLst/>
          </a:prstGeom>
          <a:noFill/>
          <a:ln w="9525">
            <a:noFill/>
            <a:miter lim="800000"/>
            <a:headEnd/>
            <a:tailEnd/>
          </a:ln>
        </p:spPr>
        <p:txBody>
          <a:bodyPr wrap="none" anchor="ctr">
            <a:spAutoFit/>
          </a:bodyPr>
          <a:lstStyle/>
          <a:p>
            <a:endParaRPr lang="fr-FR"/>
          </a:p>
          <a:p>
            <a:pPr eaLnBrk="0" hangingPunct="0"/>
            <a:endParaRPr lang="fr-FR"/>
          </a:p>
        </p:txBody>
      </p:sp>
      <p:sp>
        <p:nvSpPr>
          <p:cNvPr id="5125" name="Rectangle 5"/>
          <p:cNvSpPr>
            <a:spLocks noChangeArrowheads="1"/>
          </p:cNvSpPr>
          <p:nvPr/>
        </p:nvSpPr>
        <p:spPr bwMode="auto">
          <a:xfrm>
            <a:off x="0" y="0"/>
            <a:ext cx="184150" cy="641350"/>
          </a:xfrm>
          <a:prstGeom prst="rect">
            <a:avLst/>
          </a:prstGeom>
          <a:noFill/>
          <a:ln w="9525">
            <a:noFill/>
            <a:miter lim="800000"/>
            <a:headEnd/>
            <a:tailEnd/>
          </a:ln>
        </p:spPr>
        <p:txBody>
          <a:bodyPr wrap="none" anchor="ctr">
            <a:spAutoFit/>
          </a:bodyPr>
          <a:lstStyle/>
          <a:p>
            <a:endParaRPr lang="fr-FR"/>
          </a:p>
          <a:p>
            <a:pPr eaLnBrk="0" hangingPunct="0"/>
            <a:endParaRPr lang="fr-F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ChangeArrowheads="1"/>
          </p:cNvSpPr>
          <p:nvPr>
            <p:ph type="title"/>
          </p:nvPr>
        </p:nvSpPr>
        <p:spPr bwMode="auto">
          <a:solidFill>
            <a:srgbClr val="FFFFFF"/>
          </a:solidFill>
          <a:ln>
            <a:solidFill>
              <a:srgbClr val="000000"/>
            </a:solidFill>
            <a:miter lim="800000"/>
            <a:headEnd/>
            <a:tailEnd/>
          </a:ln>
        </p:spPr>
        <p:txBody>
          <a:bodyPr vert="horz" wrap="square" lIns="91440" tIns="45720" rIns="91440" bIns="45720" numCol="1" anchor="t" anchorCtr="0" compatLnSpc="1">
            <a:prstTxWarp prst="textNoShape">
              <a:avLst/>
            </a:prstTxWarp>
          </a:bodyPr>
          <a:lstStyle/>
          <a:p>
            <a:r>
              <a:rPr lang="fr-FR" sz="4000" b="1" smtClean="0">
                <a:solidFill>
                  <a:srgbClr val="002060"/>
                </a:solidFill>
                <a:latin typeface="Times New Roman" pitchFamily="18" charset="0"/>
                <a:cs typeface="Times New Roman" pitchFamily="18" charset="0"/>
              </a:rPr>
              <a:t>La protection </a:t>
            </a:r>
          </a:p>
        </p:txBody>
      </p:sp>
      <p:sp>
        <p:nvSpPr>
          <p:cNvPr id="22531" name="Rectangle 3"/>
          <p:cNvSpPr>
            <a:spLocks noGrp="1" noChangeArrowheads="1"/>
          </p:cNvSpPr>
          <p:nvPr>
            <p:ph type="body" idx="1"/>
          </p:nvPr>
        </p:nvSpPr>
        <p:spPr bwMode="auto">
          <a:solidFill>
            <a:srgbClr val="FFFFFF"/>
          </a:solidFill>
          <a:ln>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just">
              <a:lnSpc>
                <a:spcPct val="80000"/>
              </a:lnSpc>
              <a:buFontTx/>
              <a:buNone/>
              <a:defRPr/>
            </a:pPr>
            <a:r>
              <a:rPr lang="fr-FR" sz="2400" b="1" dirty="0" smtClean="0">
                <a:effectLst>
                  <a:outerShdw blurRad="38100" dist="38100" dir="2700000" algn="tl">
                    <a:srgbClr val="C0C0C0"/>
                  </a:outerShdw>
                </a:effectLst>
                <a:latin typeface="Times New Roman" pitchFamily="18" charset="0"/>
                <a:cs typeface="Times New Roman" pitchFamily="18" charset="0"/>
              </a:rPr>
              <a:t>	Protection :</a:t>
            </a:r>
            <a:r>
              <a:rPr lang="fr-FR" sz="2400" dirty="0" smtClean="0">
                <a:latin typeface="Times New Roman" pitchFamily="18" charset="0"/>
                <a:cs typeface="Times New Roman" pitchFamily="18" charset="0"/>
              </a:rPr>
              <a:t>  La </a:t>
            </a:r>
            <a:r>
              <a:rPr lang="fr-FR" sz="2400" b="1" dirty="0" smtClean="0">
                <a:latin typeface="Times New Roman" pitchFamily="18" charset="0"/>
                <a:cs typeface="Times New Roman" pitchFamily="18" charset="0"/>
              </a:rPr>
              <a:t>protection</a:t>
            </a:r>
            <a:r>
              <a:rPr lang="fr-FR" sz="2400" dirty="0" smtClean="0">
                <a:latin typeface="Times New Roman" pitchFamily="18" charset="0"/>
                <a:cs typeface="Times New Roman" pitchFamily="18" charset="0"/>
              </a:rPr>
              <a:t> se rapporte à l'action de protéger, de </a:t>
            </a:r>
            <a:r>
              <a:rPr lang="fr-FR" sz="2400" i="1" dirty="0" smtClean="0">
                <a:latin typeface="Times New Roman" pitchFamily="18" charset="0"/>
                <a:cs typeface="Times New Roman" pitchFamily="18" charset="0"/>
                <a:hlinkClick r:id="rId2" tooltip="Veiller"/>
              </a:rPr>
              <a:t>veiller</a:t>
            </a:r>
            <a:r>
              <a:rPr lang="fr-FR" sz="2400" dirty="0" smtClean="0">
                <a:latin typeface="Times New Roman" pitchFamily="18" charset="0"/>
                <a:cs typeface="Times New Roman" pitchFamily="18" charset="0"/>
              </a:rPr>
              <a:t> à ce qu’il n’arrive rien ...</a:t>
            </a:r>
          </a:p>
          <a:p>
            <a:pPr algn="just">
              <a:lnSpc>
                <a:spcPct val="80000"/>
              </a:lnSpc>
              <a:buFontTx/>
              <a:buNone/>
              <a:defRPr/>
            </a:pPr>
            <a:r>
              <a:rPr lang="fr-FR" sz="2400" dirty="0" smtClean="0">
                <a:latin typeface="Times New Roman" pitchFamily="18" charset="0"/>
                <a:cs typeface="Times New Roman" pitchFamily="18" charset="0"/>
              </a:rPr>
              <a:t>	Empêcher qu’un accident ait des conséquences dramatiques.</a:t>
            </a:r>
          </a:p>
          <a:p>
            <a:pPr algn="just">
              <a:lnSpc>
                <a:spcPct val="80000"/>
              </a:lnSpc>
              <a:buFontTx/>
              <a:buNone/>
              <a:defRPr/>
            </a:pPr>
            <a:endParaRPr lang="fr-FR" sz="2400" dirty="0" smtClean="0">
              <a:latin typeface="Times New Roman" pitchFamily="18" charset="0"/>
              <a:cs typeface="Times New Roman" pitchFamily="18" charset="0"/>
            </a:endParaRPr>
          </a:p>
          <a:p>
            <a:pPr algn="just">
              <a:lnSpc>
                <a:spcPct val="80000"/>
              </a:lnSpc>
              <a:buFontTx/>
              <a:buNone/>
              <a:defRPr/>
            </a:pPr>
            <a:r>
              <a:rPr lang="fr-FR" sz="2200" u="sng" dirty="0" smtClean="0">
                <a:latin typeface="Times New Roman" pitchFamily="18" charset="0"/>
                <a:cs typeface="Times New Roman" pitchFamily="18" charset="0"/>
              </a:rPr>
              <a:t>Exemples :</a:t>
            </a:r>
          </a:p>
          <a:p>
            <a:pPr algn="just">
              <a:lnSpc>
                <a:spcPct val="80000"/>
              </a:lnSpc>
              <a:defRPr/>
            </a:pPr>
            <a:r>
              <a:rPr lang="fr-FR" sz="2200" dirty="0" smtClean="0">
                <a:latin typeface="Times New Roman" pitchFamily="18" charset="0"/>
                <a:cs typeface="Times New Roman" pitchFamily="18" charset="0"/>
              </a:rPr>
              <a:t>Protection intrinsèque :</a:t>
            </a:r>
          </a:p>
          <a:p>
            <a:pPr algn="just">
              <a:lnSpc>
                <a:spcPct val="80000"/>
              </a:lnSpc>
              <a:buFontTx/>
              <a:buNone/>
              <a:defRPr/>
            </a:pPr>
            <a:r>
              <a:rPr lang="fr-FR" sz="2200" dirty="0" smtClean="0">
                <a:latin typeface="Times New Roman" pitchFamily="18" charset="0"/>
                <a:cs typeface="Times New Roman" pitchFamily="18" charset="0"/>
              </a:rPr>
              <a:t>	- Antidérapant intégré dans les carrelage</a:t>
            </a:r>
          </a:p>
          <a:p>
            <a:pPr algn="just">
              <a:lnSpc>
                <a:spcPct val="80000"/>
              </a:lnSpc>
              <a:defRPr/>
            </a:pPr>
            <a:r>
              <a:rPr lang="fr-FR" sz="2200" dirty="0" smtClean="0">
                <a:latin typeface="Times New Roman" pitchFamily="18" charset="0"/>
                <a:cs typeface="Times New Roman" pitchFamily="18" charset="0"/>
              </a:rPr>
              <a:t>Protection collective :</a:t>
            </a:r>
          </a:p>
          <a:p>
            <a:pPr algn="just">
              <a:lnSpc>
                <a:spcPct val="80000"/>
              </a:lnSpc>
              <a:buFontTx/>
              <a:buNone/>
              <a:defRPr/>
            </a:pPr>
            <a:r>
              <a:rPr lang="fr-FR" sz="2200" dirty="0" smtClean="0">
                <a:latin typeface="Times New Roman" pitchFamily="18" charset="0"/>
                <a:cs typeface="Times New Roman" pitchFamily="18" charset="0"/>
              </a:rPr>
              <a:t>	- Principes de surveillance du POSS</a:t>
            </a:r>
          </a:p>
          <a:p>
            <a:pPr algn="just">
              <a:lnSpc>
                <a:spcPct val="80000"/>
              </a:lnSpc>
              <a:buFontTx/>
              <a:buNone/>
              <a:defRPr/>
            </a:pPr>
            <a:r>
              <a:rPr lang="fr-FR" sz="2200" dirty="0" smtClean="0">
                <a:latin typeface="Times New Roman" pitchFamily="18" charset="0"/>
                <a:cs typeface="Times New Roman" pitchFamily="18" charset="0"/>
              </a:rPr>
              <a:t>	- Barrière dans les piscines privées </a:t>
            </a:r>
          </a:p>
          <a:p>
            <a:pPr algn="just">
              <a:lnSpc>
                <a:spcPct val="80000"/>
              </a:lnSpc>
              <a:defRPr/>
            </a:pPr>
            <a:r>
              <a:rPr lang="fr-FR" sz="2200" dirty="0" smtClean="0">
                <a:latin typeface="Times New Roman" pitchFamily="18" charset="0"/>
                <a:cs typeface="Times New Roman" pitchFamily="18" charset="0"/>
              </a:rPr>
              <a:t>Protection individuelle :</a:t>
            </a:r>
          </a:p>
          <a:p>
            <a:pPr algn="just">
              <a:lnSpc>
                <a:spcPct val="80000"/>
              </a:lnSpc>
              <a:buFontTx/>
              <a:buNone/>
              <a:defRPr/>
            </a:pPr>
            <a:r>
              <a:rPr lang="fr-FR" sz="2200" dirty="0" smtClean="0">
                <a:latin typeface="Times New Roman" pitchFamily="18" charset="0"/>
                <a:cs typeface="Times New Roman" pitchFamily="18" charset="0"/>
              </a:rPr>
              <a:t>	- Protection auditives, masques, EPI …</a:t>
            </a:r>
            <a:r>
              <a:rPr lang="fr-FR" sz="2600" dirty="0" smtClean="0">
                <a:latin typeface="Times New Roman" pitchFamily="18" charset="0"/>
                <a:cs typeface="Times New Roman" pitchFamily="18" charset="0"/>
              </a:rPr>
              <a:t> </a:t>
            </a:r>
          </a:p>
        </p:txBody>
      </p:sp>
      <p:sp>
        <p:nvSpPr>
          <p:cNvPr id="6148" name="Rectangle 4"/>
          <p:cNvSpPr>
            <a:spLocks noChangeArrowheads="1"/>
          </p:cNvSpPr>
          <p:nvPr/>
        </p:nvSpPr>
        <p:spPr bwMode="auto">
          <a:xfrm>
            <a:off x="0" y="0"/>
            <a:ext cx="184150" cy="641350"/>
          </a:xfrm>
          <a:prstGeom prst="rect">
            <a:avLst/>
          </a:prstGeom>
          <a:noFill/>
          <a:ln w="9525">
            <a:noFill/>
            <a:miter lim="800000"/>
            <a:headEnd/>
            <a:tailEnd/>
          </a:ln>
        </p:spPr>
        <p:txBody>
          <a:bodyPr wrap="none" anchor="ctr">
            <a:spAutoFit/>
          </a:bodyPr>
          <a:lstStyle/>
          <a:p>
            <a:endParaRPr lang="fr-FR"/>
          </a:p>
          <a:p>
            <a:pPr eaLnBrk="0" hangingPunct="0"/>
            <a:endParaRPr lang="fr-FR"/>
          </a:p>
        </p:txBody>
      </p:sp>
      <p:sp>
        <p:nvSpPr>
          <p:cNvPr id="6149" name="Rectangle 5"/>
          <p:cNvSpPr>
            <a:spLocks noChangeArrowheads="1"/>
          </p:cNvSpPr>
          <p:nvPr/>
        </p:nvSpPr>
        <p:spPr bwMode="auto">
          <a:xfrm>
            <a:off x="0" y="0"/>
            <a:ext cx="184150" cy="641350"/>
          </a:xfrm>
          <a:prstGeom prst="rect">
            <a:avLst/>
          </a:prstGeom>
          <a:noFill/>
          <a:ln w="9525">
            <a:noFill/>
            <a:miter lim="800000"/>
            <a:headEnd/>
            <a:tailEnd/>
          </a:ln>
        </p:spPr>
        <p:txBody>
          <a:bodyPr wrap="none" anchor="ctr">
            <a:spAutoFit/>
          </a:bodyPr>
          <a:lstStyle/>
          <a:p>
            <a:endParaRPr lang="fr-FR"/>
          </a:p>
          <a:p>
            <a:pPr eaLnBrk="0" hangingPunct="0"/>
            <a:endParaRPr lang="fr-F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ChangeArrowheads="1"/>
          </p:cNvSpPr>
          <p:nvPr>
            <p:ph type="title"/>
          </p:nvPr>
        </p:nvSpPr>
        <p:spPr bwMode="auto">
          <a:xfrm>
            <a:off x="457200" y="274638"/>
            <a:ext cx="8147050" cy="1425575"/>
          </a:xfrm>
          <a:solidFill>
            <a:srgbClr val="FFFFFF"/>
          </a:solidFill>
          <a:ln>
            <a:solidFill>
              <a:srgbClr val="000000"/>
            </a:solidFill>
            <a:miter lim="800000"/>
            <a:headEnd/>
            <a:tailEnd/>
          </a:ln>
        </p:spPr>
        <p:txBody>
          <a:bodyPr vert="horz" wrap="square" lIns="91440" tIns="45720" rIns="91440" bIns="45720" numCol="1" anchor="t" anchorCtr="0" compatLnSpc="1">
            <a:prstTxWarp prst="textNoShape">
              <a:avLst/>
            </a:prstTxWarp>
          </a:bodyPr>
          <a:lstStyle/>
          <a:p>
            <a:r>
              <a:rPr lang="fr-FR" sz="4000" b="1" smtClean="0">
                <a:solidFill>
                  <a:srgbClr val="002060"/>
                </a:solidFill>
                <a:latin typeface="Times New Roman" pitchFamily="18" charset="0"/>
                <a:cs typeface="Times New Roman" pitchFamily="18" charset="0"/>
              </a:rPr>
              <a:t>Place de la prévention / protection dans les nouveaux diplômes</a:t>
            </a:r>
          </a:p>
        </p:txBody>
      </p:sp>
      <p:sp>
        <p:nvSpPr>
          <p:cNvPr id="7171" name="Rectangle 3"/>
          <p:cNvSpPr>
            <a:spLocks noChangeArrowheads="1"/>
          </p:cNvSpPr>
          <p:nvPr>
            <p:ph type="body" idx="1"/>
          </p:nvPr>
        </p:nvSpPr>
        <p:spPr bwMode="auto">
          <a:xfrm>
            <a:off x="457200" y="2133600"/>
            <a:ext cx="8229600" cy="2232025"/>
          </a:xfrm>
          <a:noFill/>
          <a:ln>
            <a:miter lim="800000"/>
            <a:headEnd/>
            <a:tailEnd/>
          </a:ln>
        </p:spPr>
        <p:txBody>
          <a:bodyPr vert="horz" wrap="square" lIns="91440" tIns="45720" rIns="91440" bIns="45720" numCol="1" anchor="t" anchorCtr="0" compatLnSpc="1">
            <a:prstTxWarp prst="textNoShape">
              <a:avLst/>
            </a:prstTxWarp>
          </a:bodyPr>
          <a:lstStyle/>
          <a:p>
            <a:pPr algn="just">
              <a:lnSpc>
                <a:spcPct val="90000"/>
              </a:lnSpc>
            </a:pPr>
            <a:r>
              <a:rPr lang="fr-FR" sz="3000" smtClean="0">
                <a:latin typeface="Times New Roman" pitchFamily="18" charset="0"/>
                <a:cs typeface="Times New Roman" pitchFamily="18" charset="0"/>
              </a:rPr>
              <a:t>Les nouveaux diplômes JS : 2 exemples</a:t>
            </a:r>
          </a:p>
          <a:p>
            <a:pPr algn="just">
              <a:lnSpc>
                <a:spcPct val="90000"/>
              </a:lnSpc>
            </a:pPr>
            <a:r>
              <a:rPr lang="fr-FR" sz="3000" smtClean="0">
                <a:latin typeface="Times New Roman" pitchFamily="18" charset="0"/>
                <a:cs typeface="Times New Roman" pitchFamily="18" charset="0"/>
              </a:rPr>
              <a:t>Le BPJEPS AAN</a:t>
            </a:r>
          </a:p>
          <a:p>
            <a:pPr algn="just">
              <a:lnSpc>
                <a:spcPct val="90000"/>
              </a:lnSpc>
            </a:pPr>
            <a:r>
              <a:rPr lang="fr-FR" sz="3000" smtClean="0">
                <a:latin typeface="Times New Roman" pitchFamily="18" charset="0"/>
                <a:cs typeface="Times New Roman" pitchFamily="18" charset="0"/>
              </a:rPr>
              <a:t>Le CS SSMA (associé au DE et DESJEPS)</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fr-FR" sz="4000" b="1" smtClean="0">
                <a:solidFill>
                  <a:srgbClr val="002060"/>
                </a:solidFill>
                <a:latin typeface="Times New Roman" pitchFamily="18" charset="0"/>
                <a:cs typeface="Times New Roman" pitchFamily="18" charset="0"/>
              </a:rPr>
              <a:t>Prévention / Protection</a:t>
            </a:r>
          </a:p>
        </p:txBody>
      </p:sp>
      <p:sp>
        <p:nvSpPr>
          <p:cNvPr id="8195" name="Rectangle 3"/>
          <p:cNvSpPr>
            <a:spLocks noGrp="1" noChangeArrowheads="1"/>
          </p:cNvSpPr>
          <p:nvPr>
            <p:ph type="body" idx="1"/>
          </p:nvPr>
        </p:nvSpPr>
        <p:spPr bwMode="auto">
          <a:xfrm>
            <a:off x="457200" y="1484313"/>
            <a:ext cx="8229600" cy="4641850"/>
          </a:xfrm>
          <a:noFill/>
          <a:ln>
            <a:miter lim="800000"/>
            <a:headEnd/>
            <a:tailEnd/>
          </a:ln>
        </p:spPr>
        <p:txBody>
          <a:bodyPr vert="horz" wrap="square" lIns="91440" tIns="45720" rIns="91440" bIns="45720" numCol="1" anchor="t" anchorCtr="0" compatLnSpc="1">
            <a:prstTxWarp prst="textNoShape">
              <a:avLst/>
            </a:prstTxWarp>
          </a:bodyPr>
          <a:lstStyle/>
          <a:p>
            <a:r>
              <a:rPr lang="fr-FR" smtClean="0">
                <a:latin typeface="Times New Roman" pitchFamily="18" charset="0"/>
                <a:cs typeface="Times New Roman" pitchFamily="18" charset="0"/>
              </a:rPr>
              <a:t>Deux compétences indispensables clairement identifiées dans les référentiels professionnels et de certification des diplômes BP AAN  et CS SSMA.</a:t>
            </a:r>
          </a:p>
        </p:txBody>
      </p:sp>
      <p:sp>
        <p:nvSpPr>
          <p:cNvPr id="5" name="Rectangle 2"/>
          <p:cNvSpPr txBox="1">
            <a:spLocks noChangeArrowheads="1"/>
          </p:cNvSpPr>
          <p:nvPr/>
        </p:nvSpPr>
        <p:spPr bwMode="auto">
          <a:xfrm>
            <a:off x="457200" y="274638"/>
            <a:ext cx="8147050" cy="922337"/>
          </a:xfrm>
          <a:prstGeom prst="rect">
            <a:avLst/>
          </a:prstGeom>
          <a:solidFill>
            <a:srgbClr val="FFFFFF"/>
          </a:solidFill>
          <a:ln>
            <a:solidFill>
              <a:srgbClr val="000000"/>
            </a:solidFill>
            <a:miter lim="800000"/>
            <a:headEnd/>
            <a:tailEnd/>
          </a:ln>
        </p:spPr>
        <p:txBody>
          <a:bodyPr/>
          <a:lstStyle/>
          <a:p>
            <a:pPr algn="ctr" eaLnBrk="0" hangingPunct="0">
              <a:defRPr/>
            </a:pPr>
            <a:r>
              <a:rPr lang="fr-FR" sz="4000" b="1" kern="0" dirty="0">
                <a:solidFill>
                  <a:srgbClr val="002060"/>
                </a:solidFill>
                <a:latin typeface="Times New Roman" pitchFamily="18" charset="0"/>
                <a:ea typeface="+mj-ea"/>
                <a:cs typeface="Times New Roman" pitchFamily="18" charset="0"/>
              </a:rPr>
              <a:t>Prévention / Protection</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ChangeArrowheads="1"/>
          </p:cNvSpPr>
          <p:nvPr>
            <p:ph type="title"/>
          </p:nvPr>
        </p:nvSpPr>
        <p:spPr bwMode="auto">
          <a:xfrm>
            <a:off x="457200" y="274638"/>
            <a:ext cx="8218488" cy="1354137"/>
          </a:xfrm>
          <a:solidFill>
            <a:srgbClr val="FFFFFF"/>
          </a:solidFill>
          <a:ln>
            <a:solidFill>
              <a:srgbClr val="000000"/>
            </a:solidFill>
            <a:miter lim="800000"/>
            <a:headEnd/>
            <a:tailEnd/>
          </a:ln>
        </p:spPr>
        <p:txBody>
          <a:bodyPr vert="horz" wrap="square" lIns="91440" tIns="45720" rIns="91440" bIns="45720" numCol="1" anchor="t" anchorCtr="0" compatLnSpc="1">
            <a:prstTxWarp prst="textNoShape">
              <a:avLst/>
            </a:prstTxWarp>
          </a:bodyPr>
          <a:lstStyle/>
          <a:p>
            <a:r>
              <a:rPr lang="fr-FR" sz="4000" b="1" smtClean="0">
                <a:solidFill>
                  <a:srgbClr val="002060"/>
                </a:solidFill>
                <a:latin typeface="Times New Roman" pitchFamily="18" charset="0"/>
                <a:cs typeface="Times New Roman" pitchFamily="18" charset="0"/>
              </a:rPr>
              <a:t>Extrait référentiel professionnel BPJEPS AAN</a:t>
            </a:r>
          </a:p>
        </p:txBody>
      </p:sp>
      <p:sp>
        <p:nvSpPr>
          <p:cNvPr id="9219" name="Rectangle 3"/>
          <p:cNvSpPr>
            <a:spLocks noChangeArrowheads="1"/>
          </p:cNvSpPr>
          <p:nvPr>
            <p:ph type="body" idx="1"/>
          </p:nvPr>
        </p:nvSpPr>
        <p:spPr bwMode="auto">
          <a:xfrm>
            <a:off x="457200" y="1989138"/>
            <a:ext cx="8229600" cy="2735262"/>
          </a:xfrm>
          <a:solidFill>
            <a:srgbClr val="FFFFFF"/>
          </a:solidFill>
          <a:ln>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just"/>
            <a:r>
              <a:rPr lang="fr-FR" smtClean="0">
                <a:latin typeface="Times New Roman" pitchFamily="18" charset="0"/>
                <a:cs typeface="Times New Roman" pitchFamily="18" charset="0"/>
              </a:rPr>
              <a:t>« Il assure en autonomie des activités dans le cadre de la surveillance et de la sécurité d’un lieu de pratique, en utilisant </a:t>
            </a:r>
            <a:r>
              <a:rPr lang="fr-FR" smtClean="0">
                <a:solidFill>
                  <a:srgbClr val="CC0000"/>
                </a:solidFill>
                <a:latin typeface="Times New Roman" pitchFamily="18" charset="0"/>
                <a:cs typeface="Times New Roman" pitchFamily="18" charset="0"/>
              </a:rPr>
              <a:t>les supports matériels, techniques et réglementaires liés à la prévention</a:t>
            </a:r>
            <a:r>
              <a:rPr lang="fr-FR" smtClean="0">
                <a:latin typeface="Times New Roman" pitchFamily="18" charset="0"/>
                <a:cs typeface="Times New Roman" pitchFamily="18" charset="0"/>
              </a:rPr>
              <a:t> et au sauvetage.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ChangeArrowheads="1"/>
          </p:cNvSpPr>
          <p:nvPr>
            <p:ph type="title"/>
          </p:nvPr>
        </p:nvSpPr>
        <p:spPr bwMode="auto">
          <a:xfrm>
            <a:off x="457200" y="274638"/>
            <a:ext cx="8218488" cy="1354137"/>
          </a:xfrm>
          <a:solidFill>
            <a:srgbClr val="FFFFFF"/>
          </a:solidFill>
          <a:ln>
            <a:solidFill>
              <a:srgbClr val="000000"/>
            </a:solidFill>
            <a:miter lim="800000"/>
            <a:headEnd/>
            <a:tailEnd/>
          </a:ln>
        </p:spPr>
        <p:txBody>
          <a:bodyPr vert="horz" wrap="square" lIns="91440" tIns="45720" rIns="91440" bIns="45720" numCol="1" anchor="t" anchorCtr="0" compatLnSpc="1">
            <a:prstTxWarp prst="textNoShape">
              <a:avLst/>
            </a:prstTxWarp>
          </a:bodyPr>
          <a:lstStyle/>
          <a:p>
            <a:r>
              <a:rPr lang="fr-FR" sz="4000" b="1" smtClean="0">
                <a:solidFill>
                  <a:srgbClr val="002060"/>
                </a:solidFill>
                <a:latin typeface="Times New Roman" pitchFamily="18" charset="0"/>
                <a:cs typeface="Times New Roman" pitchFamily="18" charset="0"/>
              </a:rPr>
              <a:t>BPJEPS AAN</a:t>
            </a:r>
            <a:br>
              <a:rPr lang="fr-FR" sz="4000" b="1" smtClean="0">
                <a:solidFill>
                  <a:srgbClr val="002060"/>
                </a:solidFill>
                <a:latin typeface="Times New Roman" pitchFamily="18" charset="0"/>
                <a:cs typeface="Times New Roman" pitchFamily="18" charset="0"/>
              </a:rPr>
            </a:br>
            <a:r>
              <a:rPr lang="fr-FR" sz="3000" b="1" smtClean="0">
                <a:solidFill>
                  <a:srgbClr val="002060"/>
                </a:solidFill>
                <a:latin typeface="Times New Roman" pitchFamily="18" charset="0"/>
                <a:cs typeface="Times New Roman" pitchFamily="18" charset="0"/>
              </a:rPr>
              <a:t>Extrait de la fiche descriptive d’activité</a:t>
            </a:r>
          </a:p>
        </p:txBody>
      </p:sp>
      <p:sp>
        <p:nvSpPr>
          <p:cNvPr id="10243" name="Rectangle 3"/>
          <p:cNvSpPr>
            <a:spLocks noChangeArrowheads="1"/>
          </p:cNvSpPr>
          <p:nvPr>
            <p:ph type="body" idx="1"/>
          </p:nvPr>
        </p:nvSpPr>
        <p:spPr bwMode="auto">
          <a:xfrm>
            <a:off x="457200" y="1989138"/>
            <a:ext cx="8229600" cy="1511300"/>
          </a:xfrm>
          <a:solidFill>
            <a:srgbClr val="FFFFFF"/>
          </a:solidFill>
          <a:ln>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just">
              <a:lnSpc>
                <a:spcPct val="90000"/>
              </a:lnSpc>
            </a:pPr>
            <a:r>
              <a:rPr lang="fr-FR" smtClean="0">
                <a:latin typeface="Times New Roman" pitchFamily="18" charset="0"/>
                <a:cs typeface="Times New Roman" pitchFamily="18" charset="0"/>
              </a:rPr>
              <a:t>Il propose des stratégies d’action dans le domaine de la prévention et de la sécurité.</a:t>
            </a:r>
          </a:p>
          <a:p>
            <a:pPr algn="just">
              <a:lnSpc>
                <a:spcPct val="90000"/>
              </a:lnSpc>
              <a:buFontTx/>
              <a:buNone/>
            </a:pPr>
            <a:r>
              <a:rPr lang="fr-FR" smtClean="0">
                <a:latin typeface="Times New Roman" pitchFamily="18" charset="0"/>
                <a:cs typeface="Times New Roman" pitchFamily="18" charset="0"/>
              </a:rPr>
              <a:t>	…</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Modèle par défaut">
  <a:themeElements>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Modèle par défaut">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dèle par défau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odèle par défau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odèle par défau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odèle par défau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odèle par défau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odèle par défau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odèle par défau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odèle par défau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odèle par défau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239</TotalTime>
  <Words>552</Words>
  <Application>Microsoft Office PowerPoint</Application>
  <PresentationFormat>Affichage à l'écran (4:3)</PresentationFormat>
  <Paragraphs>75</Paragraphs>
  <Slides>14</Slides>
  <Notes>0</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14</vt:i4>
      </vt:variant>
    </vt:vector>
  </HeadingPairs>
  <TitlesOfParts>
    <vt:vector size="19" baseType="lpstr">
      <vt:lpstr>Arial</vt:lpstr>
      <vt:lpstr>Calibri</vt:lpstr>
      <vt:lpstr>Times New Roman</vt:lpstr>
      <vt:lpstr>Verdana</vt:lpstr>
      <vt:lpstr>Modèle par défaut</vt:lpstr>
      <vt:lpstr>Diapositive 1</vt:lpstr>
      <vt:lpstr>Diapositive 2</vt:lpstr>
      <vt:lpstr>Diapositive 3</vt:lpstr>
      <vt:lpstr>La prévention </vt:lpstr>
      <vt:lpstr>La protection </vt:lpstr>
      <vt:lpstr>Place de la prévention / protection dans les nouveaux diplômes</vt:lpstr>
      <vt:lpstr>Prévention / Protection</vt:lpstr>
      <vt:lpstr>Extrait référentiel professionnel BPJEPS AAN</vt:lpstr>
      <vt:lpstr>BPJEPS AAN Extrait de la fiche descriptive d’activité</vt:lpstr>
      <vt:lpstr>BPJEPS AAN Référentiel de certification – UC 9</vt:lpstr>
      <vt:lpstr>CS SSMA</vt:lpstr>
      <vt:lpstr>Diapositive 12</vt:lpstr>
      <vt:lpstr>Diapositive 13</vt:lpstr>
      <vt:lpstr>Diapositive 14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Blue Water Flow</dc:title>
  <dc:creator>www.powerpointstyles.com</dc:creator>
  <dc:description>Image credit to Francesco Marino / FreeDigitalPhotos.net</dc:description>
  <cp:lastModifiedBy>ZeSchtroumpf</cp:lastModifiedBy>
  <cp:revision>37</cp:revision>
  <dcterms:created xsi:type="dcterms:W3CDTF">2009-03-23T15:23:24Z</dcterms:created>
  <dcterms:modified xsi:type="dcterms:W3CDTF">2012-04-11T20:40:29Z</dcterms:modified>
</cp:coreProperties>
</file>