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9" r:id="rId2"/>
    <p:sldId id="265" r:id="rId3"/>
    <p:sldId id="258" r:id="rId4"/>
    <p:sldId id="259" r:id="rId5"/>
    <p:sldId id="260" r:id="rId6"/>
    <p:sldId id="261" r:id="rId7"/>
    <p:sldId id="267" r:id="rId8"/>
    <p:sldId id="268" r:id="rId9"/>
    <p:sldId id="266" r:id="rId10"/>
    <p:sldId id="262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21D0321-130D-4236-9561-DD35CC6149D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71B1700-62E0-481F-A717-C8ABF0C87C0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317CE235-0C0C-4348-BB56-0136129751DA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556792"/>
            <a:ext cx="6877050" cy="251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RETOUR D’EXPERIENCE DANS LA GESTION DES RISQUES</a:t>
            </a:r>
          </a:p>
          <a:p>
            <a:r>
              <a:rPr lang="fr-FR" dirty="0" smtClean="0"/>
              <a:t>1996, décès à la Piscine Intercommunale Muroise</a:t>
            </a:r>
          </a:p>
          <a:p>
            <a:endParaRPr lang="fr-FR" sz="2000" b="1" i="1" dirty="0">
              <a:solidFill>
                <a:srgbClr val="4686E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fr-FR" sz="3200" i="1" smtClean="0">
                <a:latin typeface="Times New Roman" pitchFamily="18" charset="0"/>
                <a:cs typeface="Times New Roman" pitchFamily="18" charset="0"/>
              </a:rPr>
              <a:t>Hostachy</a:t>
            </a:r>
            <a:endParaRPr lang="fr-FR" sz="2800" i="1" dirty="0"/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 cas de conscience: Poséidon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9144000" cy="4608512"/>
          </a:xfrm>
        </p:spPr>
        <p:txBody>
          <a:bodyPr/>
          <a:lstStyle/>
          <a:p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Les limites de toute organisation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Peut-on négliger une possibilité?</a:t>
            </a:r>
          </a:p>
          <a:p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La négociation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Moyens humains conservés 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Ne pas se décharger sur le système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Une aide à 80%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La recherche du mieux a un coût- l’obligation de moyens</a:t>
            </a:r>
            <a:r>
              <a:rPr lang="fr-FR" sz="2400" dirty="0"/>
              <a:t>.</a:t>
            </a:r>
          </a:p>
          <a:p>
            <a:pPr lvl="1"/>
            <a:endParaRPr lang="fr-FR" sz="2400" dirty="0"/>
          </a:p>
          <a:p>
            <a:pPr>
              <a:buFontTx/>
              <a:buNone/>
            </a:pPr>
            <a:endParaRPr lang="fr-FR" sz="1800" dirty="0"/>
          </a:p>
          <a:p>
            <a:endParaRPr lang="fr-FR" sz="2800" dirty="0"/>
          </a:p>
        </p:txBody>
      </p:sp>
      <p:pic>
        <p:nvPicPr>
          <p:cNvPr id="8" name="Picture 4" descr="SIMweb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2132856"/>
            <a:ext cx="6877050" cy="97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4000" i="1" dirty="0"/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PRESENTATION DE LA COLLECTIVITE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2"/>
            <a:ext cx="9144000" cy="4464496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Créé en 1975, le Syndicat regroupe les communes fortement rurales de Saint Bonnet et Saint Laurent de Mure, dans le Rhône, représentant alors 4 850 habitants.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Le Syndicat à pour compétence la gestion d’équipements à vocation sportive et culturelle.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Il bénéficie du plan « 1000  piscines » pour l’installation la même année d’une piscine « caneton ».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Sous une Présidence et un conseil intercommunal, le Syndicat débute avec 2 MNS, 1 caissière, 1 technicien et un 20% de temps administratif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Implantation sur le site d’un collège en février 1980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Construction d’une Maison pour Tous et d’une bibliothèque en 78, d’un gymnase en 1988, de tennis, d’un mur d’escalade en 1996.</a:t>
            </a:r>
          </a:p>
          <a:p>
            <a:pPr algn="just">
              <a:lnSpc>
                <a:spcPct val="9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Le SIM a alors, en 1996, 7 agents</a:t>
            </a:r>
            <a:r>
              <a:rPr lang="fr-FR" sz="2000" dirty="0"/>
              <a:t>.</a:t>
            </a:r>
          </a:p>
        </p:txBody>
      </p:sp>
      <p:pic>
        <p:nvPicPr>
          <p:cNvPr id="15364" name="Picture 4" descr="SIMweb4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"/>
            <a:ext cx="1331640" cy="104695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Le Syndicat en 2012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0728"/>
            <a:ext cx="9144000" cy="4114800"/>
          </a:xfrm>
        </p:spPr>
        <p:txBody>
          <a:bodyPr/>
          <a:lstStyle/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La proximité de Lyon fait passer graduellement la population à 10 000 habitants en 1996 puis 12 000 en 2012.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 l’heure actuelle, la Collectivité gère une piscine restructurée en 2005, un gymnase, une salle d’escalade, 3 tennis et un plateau sportif, ainsi qu’une médiathèque.</a:t>
            </a: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Gestion et entretien de bâtiments mis à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disposition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( Maison pour Tous, relais assistantes maternelles).</a:t>
            </a:r>
          </a:p>
          <a:p>
            <a:pPr algn="just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26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agents dont 14 piscine</a:t>
            </a:r>
          </a:p>
          <a:p>
            <a:pPr>
              <a:buFontTx/>
              <a:buNone/>
            </a:pPr>
            <a:endParaRPr lang="fr-FR" sz="2400" dirty="0"/>
          </a:p>
          <a:p>
            <a:endParaRPr lang="fr-FR" sz="3600" dirty="0"/>
          </a:p>
        </p:txBody>
      </p:sp>
      <p:pic>
        <p:nvPicPr>
          <p:cNvPr id="7172" name="Picture 4" descr="SIMweb4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Organisation du service et </a:t>
            </a:r>
            <a:b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relation de l’accident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412776"/>
            <a:ext cx="7486650" cy="2738437"/>
          </a:xfrm>
        </p:spPr>
        <p:txBody>
          <a:bodyPr/>
          <a:lstStyle/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A minima par rapport aux textes en vigueur</a:t>
            </a:r>
          </a:p>
          <a:p>
            <a:pPr algn="just"/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Seul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en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surveillance</a:t>
            </a:r>
          </a:p>
          <a:p>
            <a:pPr algn="just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Fin de service </a:t>
            </a:r>
          </a:p>
        </p:txBody>
      </p:sp>
      <p:pic>
        <p:nvPicPr>
          <p:cNvPr id="8" name="Picture 4" descr="SIMweb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Analyse et suites immédiates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2"/>
            <a:ext cx="9144000" cy="4104456"/>
          </a:xfrm>
        </p:spPr>
        <p:txBody>
          <a:bodyPr/>
          <a:lstStyle/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2 MNS dans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l’établissement</a:t>
            </a:r>
          </a:p>
          <a:p>
            <a:pPr algn="just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Séparation des missions (surveillance-enseignement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Révisions annuelles de secourisme mises en place</a:t>
            </a:r>
          </a:p>
        </p:txBody>
      </p:sp>
      <p:pic>
        <p:nvPicPr>
          <p:cNvPr id="8" name="Picture 4" descr="SIMweb4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Prise </a:t>
            </a:r>
            <a:r>
              <a:rPr lang="fr-FR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 compte du retour d’expérience lors de la </a:t>
            </a:r>
            <a:br>
              <a:rPr lang="fr-FR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réhabilitation de la piscine </a:t>
            </a:r>
            <a:r>
              <a:rPr lang="fr-FR" sz="4000" dirty="0"/>
              <a:t/>
            </a:r>
            <a:br>
              <a:rPr lang="fr-FR" sz="4000" dirty="0"/>
            </a:br>
            <a:endParaRPr lang="fr-FR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700808"/>
            <a:ext cx="8134350" cy="2665412"/>
          </a:xfrm>
        </p:spPr>
        <p:txBody>
          <a:bodyPr/>
          <a:lstStyle/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La structure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 ’organisation du travail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Le projet d’établissement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Le POSS  </a:t>
            </a:r>
          </a:p>
          <a:p>
            <a:pPr algn="just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La formation secouriste vers tous les agents</a:t>
            </a:r>
          </a:p>
          <a:p>
            <a:endParaRPr lang="fr-FR" sz="2800" dirty="0"/>
          </a:p>
        </p:txBody>
      </p:sp>
      <p:pic>
        <p:nvPicPr>
          <p:cNvPr id="8" name="Picture 4" descr="SIMweb4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331639" cy="104695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0"/>
            <a:ext cx="7884368" cy="1143000"/>
          </a:xfrm>
        </p:spPr>
        <p:txBody>
          <a:bodyPr/>
          <a:lstStyle/>
          <a:p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Au niveau de l’infrastructure </a:t>
            </a:r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et </a:t>
            </a:r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des équipements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340768"/>
            <a:ext cx="8134350" cy="3168352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Vision</a:t>
            </a:r>
          </a:p>
          <a:p>
            <a:pPr lvl="1">
              <a:buFont typeface="Arial" pitchFamily="34" charset="0"/>
              <a:buChar char="•"/>
            </a:pPr>
            <a:endParaRPr lang="fr-FR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3200" dirty="0">
                <a:latin typeface="Times New Roman" pitchFamily="18" charset="0"/>
                <a:cs typeface="Times New Roman" pitchFamily="18" charset="0"/>
              </a:rPr>
              <a:t>Insonorisation</a:t>
            </a:r>
          </a:p>
          <a:p>
            <a:pPr lvl="1">
              <a:buFont typeface="Arial" pitchFamily="34" charset="0"/>
              <a:buChar char="•"/>
            </a:pPr>
            <a:endParaRPr lang="fr-FR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Traitement </a:t>
            </a:r>
            <a:r>
              <a:rPr lang="fr-FR" sz="3200" dirty="0">
                <a:latin typeface="Times New Roman" pitchFamily="18" charset="0"/>
                <a:cs typeface="Times New Roman" pitchFamily="18" charset="0"/>
              </a:rPr>
              <a:t>d’air</a:t>
            </a:r>
          </a:p>
          <a:p>
            <a:pPr>
              <a:buFontTx/>
              <a:buNone/>
            </a:pPr>
            <a:endParaRPr lang="fr-FR" sz="2800" dirty="0"/>
          </a:p>
        </p:txBody>
      </p:sp>
      <p:pic>
        <p:nvPicPr>
          <p:cNvPr id="8" name="Picture 4" descr="SIMweb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752"/>
            <a:ext cx="8640763" cy="3888432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Pauses</a:t>
            </a:r>
          </a:p>
          <a:p>
            <a:pPr lvl="1">
              <a:buFont typeface="Arial" pitchFamily="34" charset="0"/>
              <a:buChar char="•"/>
            </a:pPr>
            <a:endParaRPr lang="fr-FR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Rotation</a:t>
            </a:r>
          </a:p>
          <a:p>
            <a:pPr lvl="1">
              <a:buFont typeface="Arial" pitchFamily="34" charset="0"/>
              <a:buChar char="•"/>
            </a:pPr>
            <a:endParaRPr lang="fr-FR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3200" dirty="0">
                <a:latin typeface="Times New Roman" pitchFamily="18" charset="0"/>
                <a:cs typeface="Times New Roman" pitchFamily="18" charset="0"/>
              </a:rPr>
              <a:t>Variation des tâches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/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Au niveau de l’organisation du travail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7" name="Picture 4" descr="SIMweb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projet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d’établissement</a:t>
            </a:r>
          </a:p>
          <a:p>
            <a:pPr>
              <a:lnSpc>
                <a:spcPct val="90000"/>
              </a:lnSpc>
            </a:pP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Le POSS 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Une formation secouriste à tous les agents </a:t>
            </a:r>
          </a:p>
          <a:p>
            <a:pPr>
              <a:lnSpc>
                <a:spcPct val="90000"/>
              </a:lnSpc>
            </a:pP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Au niveau de la formalisation        et de la formation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7" name="Picture 4" descr="SIMweb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"/>
            <a:ext cx="1331639" cy="104695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 colloque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colloque</Template>
  <TotalTime>0</TotalTime>
  <Words>294</Words>
  <Application>Microsoft Office PowerPoint</Application>
  <PresentationFormat>Affichage à l'écran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Theme colloque</vt:lpstr>
      <vt:lpstr>Diapositive 1</vt:lpstr>
      <vt:lpstr>PRESENTATION DE LA COLLECTIVITE</vt:lpstr>
      <vt:lpstr>Le Syndicat en 2012</vt:lpstr>
      <vt:lpstr>Organisation du service et  relation de l’accident</vt:lpstr>
      <vt:lpstr>Analyse et suites immédiates</vt:lpstr>
      <vt:lpstr>         Prise en compte du retour d’expérience lors de la  réhabilitation de la piscine  </vt:lpstr>
      <vt:lpstr>Au niveau de l’infrastructure        et des équipements</vt:lpstr>
      <vt:lpstr>Au niveau de l’organisation du travail </vt:lpstr>
      <vt:lpstr>           Au niveau de la formalisation        et de la formation </vt:lpstr>
      <vt:lpstr>Un cas de conscience: Poséidon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ZeSchtroumpf</dc:creator>
  <cp:lastModifiedBy>ZeSchtroumpf</cp:lastModifiedBy>
  <cp:revision>17</cp:revision>
  <dcterms:created xsi:type="dcterms:W3CDTF">1601-01-01T00:00:00Z</dcterms:created>
  <dcterms:modified xsi:type="dcterms:W3CDTF">2012-03-21T11:20:50Z</dcterms:modified>
</cp:coreProperties>
</file>