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60" r:id="rId4"/>
    <p:sldId id="258" r:id="rId5"/>
    <p:sldId id="261" r:id="rId6"/>
    <p:sldId id="259" r:id="rId7"/>
    <p:sldId id="263" r:id="rId8"/>
    <p:sldId id="267" r:id="rId9"/>
    <p:sldId id="264" r:id="rId10"/>
    <p:sldId id="265" r:id="rId11"/>
    <p:sldId id="262" r:id="rId12"/>
    <p:sldId id="269" r:id="rId13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2ECEFA"/>
    <a:srgbClr val="36CEF2"/>
    <a:srgbClr val="4686E2"/>
    <a:srgbClr val="33CCFF"/>
    <a:srgbClr val="7DD330"/>
    <a:srgbClr val="00CC00"/>
    <a:srgbClr val="0C7CD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660"/>
  </p:normalViewPr>
  <p:slideViewPr>
    <p:cSldViewPr>
      <p:cViewPr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7" descr="Sansbvcbdsfstitre-1sdfsfs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>
                <a:solidFill>
                  <a:schemeClr val="bg1"/>
                </a:solidFill>
              </a:rPr>
              <a:t>Page </a:t>
            </a:r>
            <a:fld id="{57DF8010-86A6-4F90-A157-9C46A46AD7B7}" type="slidenum">
              <a:rPr lang="fr-FR" b="1">
                <a:solidFill>
                  <a:schemeClr val="bg1"/>
                </a:solidFill>
              </a:rPr>
              <a:pPr>
                <a:defRPr/>
              </a:pPr>
              <a:t>‹N°›</a:t>
            </a:fld>
            <a:endParaRPr lang="fr-FR" b="1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VTS_04_1.VOB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2" descr="nn,b,b,b,n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-180975" y="2205038"/>
            <a:ext cx="687705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>
            <a:spAutoFit/>
          </a:bodyPr>
          <a:lstStyle/>
          <a:p>
            <a:r>
              <a:rPr lang="fr-FR" sz="4000" b="1">
                <a:latin typeface="Times New Roman" pitchFamily="18" charset="0"/>
                <a:cs typeface="Times New Roman" pitchFamily="18" charset="0"/>
              </a:rPr>
              <a:t>Savoir Nager</a:t>
            </a:r>
          </a:p>
          <a:p>
            <a:r>
              <a:rPr lang="fr-FR" sz="2800" i="1">
                <a:latin typeface="Times New Roman" pitchFamily="18" charset="0"/>
                <a:cs typeface="Times New Roman" pitchFamily="18" charset="0"/>
              </a:rPr>
              <a:t>M.Gastou</a:t>
            </a:r>
          </a:p>
        </p:txBody>
      </p:sp>
      <p:pic>
        <p:nvPicPr>
          <p:cNvPr id="2052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6968" name="Group 56"/>
          <p:cNvGraphicFramePr>
            <a:graphicFrameLocks noGrp="1"/>
          </p:cNvGraphicFramePr>
          <p:nvPr/>
        </p:nvGraphicFramePr>
        <p:xfrm>
          <a:off x="11113" y="44450"/>
          <a:ext cx="9121775" cy="6769100"/>
        </p:xfrm>
        <a:graphic>
          <a:graphicData uri="http://schemas.openxmlformats.org/drawingml/2006/table">
            <a:tbl>
              <a:tblPr/>
              <a:tblGrid>
                <a:gridCol w="3238500"/>
                <a:gridCol w="3051175"/>
                <a:gridCol w="2832100"/>
              </a:tblGrid>
              <a:tr h="455613">
                <a:tc gridSpan="3"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« Le Sauv’nage »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5113">
                <a:tc gridSpan="3"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Validation du test : l’ensemble des tâches doit être réussi et réalisé dans la continuité, sans reprise d’appuis solides, sans lunettes.</a:t>
                      </a:r>
                      <a:endParaRPr kumimoji="0" lang="fr-F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7175"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Objectifs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Tâches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Critères d’évaluations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fr-F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8 tâches à enchaîner sur 50m </a:t>
                      </a:r>
                    </a:p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sans masque ni lunettes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(*) Attention !  certains critères d’évaluation font l’objet de consignes complémentaires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 N° 1</a:t>
                      </a:r>
                    </a:p>
                    <a:p>
                      <a:pPr marL="469900" marR="0" lvl="0" indent="-469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Être capable de réaliser une entrée dans l’eau simple avec impulsion, une  immersion totale et une remontée passive.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Sauter du bord, se laisser remonter passivement.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Existence d’une impulsion, d’une immersion totale et d’une remontée sans propulsion.  (*)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N° 2 </a:t>
                      </a:r>
                    </a:p>
                    <a:p>
                      <a:pPr marL="469900" marR="0" lvl="0" indent="-469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Être capable de réaliser une flottaison ventrale.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Réaliser un équilibre en position ventrale.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Equilibre ventral, maintenu en surface et sur 5’’. (Épaules et bassin en surface).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N° 3</a:t>
                      </a:r>
                    </a:p>
                    <a:p>
                      <a:pPr marL="469900" marR="0" lvl="0" indent="-469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Être capable d’enchaîner un déplacement  </a:t>
                      </a:r>
                    </a:p>
                    <a:p>
                      <a:pPr marL="469900" marR="0" lvl="0" indent="-469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ventral, un passage en immersion et une sortie de l’eau maîtrisée.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Nager jusqu’au cerceau et y entrer.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Réussite sans prendre appui sur le cerceau.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N° 4</a:t>
                      </a:r>
                    </a:p>
                    <a:p>
                      <a:pPr marL="469900" marR="0" lvl="0" indent="-469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Être capable de se maintenir en position verticale.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Rester en position debout tête hors de l’eau durant cinq secondes.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lvl="0" indent="-1809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Tête émergée (oreilles et bouche hors de l'eau).</a:t>
                      </a:r>
                    </a:p>
                    <a:p>
                      <a:pPr marL="180975" marR="0" lvl="0" indent="-1809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Tenir 5 secondes. (*)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N° 5 </a:t>
                      </a:r>
                    </a:p>
                    <a:p>
                      <a:pPr marL="469900" marR="0" lvl="0" indent="-469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Enchaîner une succession de déplacements en surface et en immersion.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Ressortir du cerceau, nager (entre 15 et 20 m).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Passer sous chaque ligne d’eau (3 à 4, espacées d’au moins 2m50)  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Déplacement sur le ventre, sortie du visage entre chaque ligne. (*)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N° 6 </a:t>
                      </a:r>
                    </a:p>
                    <a:p>
                      <a:pPr marL="469900" marR="0" lvl="0" indent="-469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Réaliser la flottaison dorsale.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Réaliser un équilibre en position dorsale.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Équilibre dorsal maintenu 5 secondes.</a:t>
                      </a:r>
                      <a:b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</a:b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 (Epaules et bassin à la surface).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N° 7 </a:t>
                      </a:r>
                    </a:p>
                    <a:p>
                      <a:pPr marL="469900" marR="0" lvl="0" indent="-469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Réaliser une propulsion dorsale.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Nager sur le dos (entre 15m et 20m).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Conserver la position dorsale durant le déplacement, sans temps d’arrêt.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N° 8 </a:t>
                      </a:r>
                    </a:p>
                    <a:p>
                      <a:pPr marL="469900" marR="0" lvl="0" indent="-469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Enchaîner</a:t>
                      </a:r>
                    </a:p>
                    <a:p>
                      <a:pPr marL="469900" marR="0" lvl="0" indent="-469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Une immersion,</a:t>
                      </a:r>
                    </a:p>
                    <a:p>
                      <a:pPr marL="469900" marR="0" lvl="0" indent="-469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 - Un déplacement vers le fond du bassin,</a:t>
                      </a:r>
                    </a:p>
                    <a:p>
                      <a:pPr marL="469900" marR="0" lvl="0" indent="-469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Une localisation et la saisie d’un objet,</a:t>
                      </a:r>
                    </a:p>
                    <a:p>
                      <a:pPr marL="469900" marR="0" lvl="0" indent="-469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Une remontée maîtrisée.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 A la fin du parcours aller chercher un objet au fond du bassin, le montrer au dessus de l’eau. le lâcher, terminer le parcours.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fr-F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Remonter l’objet et le montrer au dessus de la surface.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fr-F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- L’objet est immergé à 1m80  de profondeur (plus ou moins 30 cm en fonction de l’âge). (*)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11318" name="Text Box 54"/>
          <p:cNvSpPr txBox="1">
            <a:spLocks noChangeArrowheads="1"/>
          </p:cNvSpPr>
          <p:nvPr/>
        </p:nvSpPr>
        <p:spPr bwMode="auto">
          <a:xfrm>
            <a:off x="8315325" y="-14288"/>
            <a:ext cx="936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200">
                <a:solidFill>
                  <a:schemeClr val="bg2"/>
                </a:solidFill>
                <a:latin typeface="Calibri" pitchFamily="34" charset="0"/>
              </a:rPr>
              <a:t>10/04/06</a:t>
            </a:r>
          </a:p>
        </p:txBody>
      </p:sp>
      <p:sp>
        <p:nvSpPr>
          <p:cNvPr id="11319" name="AutoShape 5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188913"/>
            <a:ext cx="504825" cy="2159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8589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3200" b="1" smtClean="0">
                <a:solidFill>
                  <a:srgbClr val="4686E2"/>
                </a:solidFill>
                <a:latin typeface="Verdana" pitchFamily="34" charset="0"/>
              </a:rPr>
              <a:t>Merci de votre attention</a:t>
            </a:r>
            <a:br>
              <a:rPr lang="fr-FR" sz="3200" b="1" smtClean="0">
                <a:solidFill>
                  <a:srgbClr val="4686E2"/>
                </a:solidFill>
                <a:latin typeface="Verdana" pitchFamily="34" charset="0"/>
              </a:rPr>
            </a:br>
            <a:r>
              <a:rPr lang="fr-FR" sz="3200" b="1" smtClean="0">
                <a:solidFill>
                  <a:srgbClr val="4686E2"/>
                </a:solidFill>
                <a:latin typeface="Verdana" pitchFamily="34" charset="0"/>
              </a:rPr>
              <a:t>maintenant regardons ensemble les images du « sauv’nage »</a:t>
            </a:r>
            <a:br>
              <a:rPr lang="fr-FR" sz="3200" b="1" smtClean="0">
                <a:solidFill>
                  <a:srgbClr val="4686E2"/>
                </a:solidFill>
                <a:latin typeface="Verdana" pitchFamily="34" charset="0"/>
              </a:rPr>
            </a:br>
            <a:r>
              <a:rPr lang="fr-FR" sz="3200" b="1" smtClean="0">
                <a:solidFill>
                  <a:srgbClr val="4686E2"/>
                </a:solidFill>
                <a:latin typeface="Verdana" pitchFamily="34" charset="0"/>
              </a:rPr>
              <a:t/>
            </a:r>
            <a:br>
              <a:rPr lang="fr-FR" sz="3200" b="1" smtClean="0">
                <a:solidFill>
                  <a:srgbClr val="4686E2"/>
                </a:solidFill>
                <a:latin typeface="Verdana" pitchFamily="34" charset="0"/>
              </a:rPr>
            </a:br>
            <a:r>
              <a:rPr lang="fr-FR" sz="3200" b="1" smtClean="0">
                <a:solidFill>
                  <a:srgbClr val="4686E2"/>
                </a:solidFill>
                <a:latin typeface="Verdana" pitchFamily="34" charset="0"/>
              </a:rPr>
              <a:t>Patrick Gastou</a:t>
            </a:r>
            <a:endParaRPr lang="fr-FR" sz="3200" smtClean="0"/>
          </a:p>
        </p:txBody>
      </p:sp>
      <p:sp>
        <p:nvSpPr>
          <p:cNvPr id="3" name="Pentagone 2">
            <a:hlinkClick r:id="rId2" action="ppaction://hlinkfile"/>
          </p:cNvPr>
          <p:cNvSpPr/>
          <p:nvPr/>
        </p:nvSpPr>
        <p:spPr>
          <a:xfrm>
            <a:off x="7451725" y="4868863"/>
            <a:ext cx="504825" cy="2159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2" descr="nn,b,b,b,n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6"/>
          <p:cNvSpPr txBox="1">
            <a:spLocks noChangeArrowheads="1"/>
          </p:cNvSpPr>
          <p:nvPr/>
        </p:nvSpPr>
        <p:spPr bwMode="auto">
          <a:xfrm>
            <a:off x="-180975" y="2205038"/>
            <a:ext cx="6877050" cy="97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>
            <a:spAutoFit/>
          </a:bodyPr>
          <a:lstStyle/>
          <a:p>
            <a:r>
              <a:rPr lang="fr-FR" sz="4000" b="1">
                <a:latin typeface="Times New Roman" pitchFamily="18" charset="0"/>
                <a:cs typeface="Times New Roman" pitchFamily="18" charset="0"/>
              </a:rPr>
              <a:t>Merci de votre attention</a:t>
            </a:r>
            <a:endParaRPr lang="fr-FR" sz="2800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7"/>
          <p:cNvSpPr txBox="1">
            <a:spLocks noChangeArrowheads="1"/>
          </p:cNvSpPr>
          <p:nvPr/>
        </p:nvSpPr>
        <p:spPr bwMode="auto">
          <a:xfrm>
            <a:off x="58738" y="180975"/>
            <a:ext cx="46148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3200" b="1">
                <a:solidFill>
                  <a:srgbClr val="4686E2"/>
                </a:solidFill>
                <a:latin typeface="Verdana" pitchFamily="34" charset="0"/>
              </a:rPr>
              <a:t>Un premier constat</a:t>
            </a:r>
            <a:endParaRPr lang="fr-FR" sz="3200">
              <a:solidFill>
                <a:srgbClr val="4686E2"/>
              </a:solidFill>
            </a:endParaRPr>
          </a:p>
        </p:txBody>
      </p:sp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900113" y="6207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fr-FR" sz="2000" b="1">
              <a:solidFill>
                <a:srgbClr val="4686E2"/>
              </a:solidFill>
              <a:latin typeface="Verdana" pitchFamily="34" charset="0"/>
            </a:endParaRPr>
          </a:p>
        </p:txBody>
      </p:sp>
      <p:sp>
        <p:nvSpPr>
          <p:cNvPr id="3076" name="ZoneTexte 4"/>
          <p:cNvSpPr txBox="1">
            <a:spLocks noChangeArrowheads="1"/>
          </p:cNvSpPr>
          <p:nvPr/>
        </p:nvSpPr>
        <p:spPr bwMode="auto">
          <a:xfrm>
            <a:off x="107950" y="836613"/>
            <a:ext cx="6913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Des personnes déclarées comme sachant nager se noient, alors que d’autres également qualifiées de sachant nager les sauvent.</a:t>
            </a:r>
          </a:p>
        </p:txBody>
      </p:sp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2386013" y="1763713"/>
            <a:ext cx="44211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3200" b="1">
                <a:solidFill>
                  <a:srgbClr val="4686E2"/>
                </a:solidFill>
                <a:latin typeface="Verdana" pitchFamily="34" charset="0"/>
              </a:rPr>
              <a:t>Un second constat</a:t>
            </a:r>
            <a:endParaRPr lang="fr-FR" sz="3200">
              <a:solidFill>
                <a:srgbClr val="4686E2"/>
              </a:solidFill>
            </a:endParaRPr>
          </a:p>
        </p:txBody>
      </p:sp>
      <p:sp>
        <p:nvSpPr>
          <p:cNvPr id="3078" name="ZoneTexte 6"/>
          <p:cNvSpPr txBox="1">
            <a:spLocks noChangeArrowheads="1"/>
          </p:cNvSpPr>
          <p:nvPr/>
        </p:nvSpPr>
        <p:spPr bwMode="auto">
          <a:xfrm>
            <a:off x="2484438" y="2278063"/>
            <a:ext cx="62642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La délivrance d’une attestation de 50 mètres est , dans la majeure partie des cas, admise comme une attestation d’un savoir nager. 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140200" y="3421063"/>
            <a:ext cx="5003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200" b="1">
                <a:solidFill>
                  <a:srgbClr val="4686E2"/>
                </a:solidFill>
                <a:latin typeface="Verdana" pitchFamily="34" charset="0"/>
              </a:rPr>
              <a:t>Un troisième constat </a:t>
            </a:r>
            <a:endParaRPr lang="fr-FR" sz="3200">
              <a:solidFill>
                <a:srgbClr val="4686E2"/>
              </a:solidFill>
            </a:endParaRPr>
          </a:p>
        </p:txBody>
      </p:sp>
      <p:sp>
        <p:nvSpPr>
          <p:cNvPr id="3080" name="ZoneTexte 8"/>
          <p:cNvSpPr txBox="1">
            <a:spLocks noChangeArrowheads="1"/>
          </p:cNvSpPr>
          <p:nvPr/>
        </p:nvSpPr>
        <p:spPr bwMode="auto">
          <a:xfrm>
            <a:off x="4140200" y="4017963"/>
            <a:ext cx="4968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Hors cycles scolaires, bien souvent l’objectif des cycles d’apprentissages individuels ou collectifs, consiste à parcourir 25 mètres.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6" grpId="0"/>
      <p:bldP spid="3077" grpId="0"/>
      <p:bldP spid="3078" grpId="0"/>
      <p:bldP spid="3079" grpId="0"/>
      <p:bldP spid="308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8738" y="112713"/>
            <a:ext cx="7897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200" b="1">
                <a:solidFill>
                  <a:srgbClr val="4686E2"/>
                </a:solidFill>
                <a:latin typeface="Verdana" pitchFamily="34" charset="0"/>
              </a:rPr>
              <a:t>LES SAVOIRS NAGER OFFICIELS</a:t>
            </a:r>
            <a:endParaRPr lang="fr-FR" sz="3200">
              <a:solidFill>
                <a:srgbClr val="4686E2"/>
              </a:solidFill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900113" y="6207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fr-FR" sz="2000" b="1">
              <a:solidFill>
                <a:srgbClr val="4686E2"/>
              </a:solidFill>
              <a:latin typeface="Verdana" pitchFamily="34" charset="0"/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107950" y="836613"/>
            <a:ext cx="8856663" cy="3887787"/>
          </a:xfrm>
        </p:spPr>
        <p:txBody>
          <a:bodyPr/>
          <a:lstStyle/>
          <a:p>
            <a:pPr>
              <a:spcAft>
                <a:spcPts val="0"/>
              </a:spcAft>
              <a:buFontTx/>
              <a:buNone/>
              <a:defRPr/>
            </a:pPr>
            <a:r>
              <a:rPr lang="fr-FR" sz="2000" b="1" dirty="0" smtClean="0"/>
              <a:t>1996 en classe de sixième :</a:t>
            </a:r>
          </a:p>
          <a:p>
            <a:pPr marL="1588" indent="20638">
              <a:spcAft>
                <a:spcPts val="1200"/>
              </a:spcAft>
              <a:buFontTx/>
              <a:buNone/>
              <a:defRPr/>
            </a:pPr>
            <a:r>
              <a:rPr lang="fr-FR" sz="1800" dirty="0" smtClean="0"/>
              <a:t>En eau profonde, sauter ou plonger, réaliser une distance donnée sans interruption, se maintenir sur place et rechercher un objet immergé.</a:t>
            </a:r>
          </a:p>
          <a:p>
            <a:pPr>
              <a:spcAft>
                <a:spcPts val="0"/>
              </a:spcAft>
              <a:buFontTx/>
              <a:buNone/>
              <a:defRPr/>
            </a:pPr>
            <a:r>
              <a:rPr lang="fr-FR" sz="2000" b="1" dirty="0" smtClean="0"/>
              <a:t>Juillet et octobre 2004 :</a:t>
            </a:r>
          </a:p>
          <a:p>
            <a:pPr marL="0" indent="0">
              <a:spcAft>
                <a:spcPts val="1200"/>
              </a:spcAft>
              <a:buFontTx/>
              <a:buNone/>
              <a:defRPr/>
            </a:pPr>
            <a:r>
              <a:rPr lang="fr-FR" sz="1800" dirty="0" smtClean="0"/>
              <a:t>École élémentaire : 15 mètres en eau profonde sans appui ni brassière. </a:t>
            </a:r>
          </a:p>
          <a:p>
            <a:pPr marL="0" indent="0">
              <a:spcAft>
                <a:spcPts val="1200"/>
              </a:spcAft>
              <a:buFontTx/>
              <a:buNone/>
              <a:defRPr/>
            </a:pPr>
            <a:r>
              <a:rPr lang="fr-FR" sz="1800" dirty="0" smtClean="0"/>
              <a:t>Secondaire : un parcours de 50 mètres, ventral- dorsal, maintien sur place de 10 secondes et remonter un objet immergé à 2 mètres.</a:t>
            </a:r>
          </a:p>
          <a:p>
            <a:pPr marL="0" indent="0">
              <a:spcAft>
                <a:spcPts val="0"/>
              </a:spcAft>
              <a:buFontTx/>
              <a:buNone/>
              <a:defRPr/>
            </a:pPr>
            <a:r>
              <a:rPr lang="fr-FR" sz="2000" b="1" dirty="0" smtClean="0"/>
              <a:t>Centre de vacances 2000- 2003-2004-2005 :</a:t>
            </a:r>
          </a:p>
          <a:p>
            <a:pPr marL="0" indent="0">
              <a:spcAft>
                <a:spcPts val="0"/>
              </a:spcAft>
              <a:buFontTx/>
              <a:buNone/>
              <a:defRPr/>
            </a:pPr>
            <a:r>
              <a:rPr lang="fr-FR" sz="2000" dirty="0" smtClean="0"/>
              <a:t>Parcourir 20 mètres et passer sous une ligne d’eau tendue dans une profondeur au moins égale à 1m 80. Chute arrière et brassière.</a:t>
            </a:r>
            <a:endParaRPr lang="fr-FR" sz="2000" b="1" dirty="0" smtClean="0"/>
          </a:p>
          <a:p>
            <a:pPr marL="0" indent="0">
              <a:spcAft>
                <a:spcPts val="0"/>
              </a:spcAft>
              <a:buFontTx/>
              <a:buNone/>
              <a:defRPr/>
            </a:pPr>
            <a:endParaRPr lang="fr-F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58738" y="112713"/>
            <a:ext cx="73929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200" b="1">
                <a:solidFill>
                  <a:srgbClr val="4686E2"/>
                </a:solidFill>
                <a:latin typeface="Verdana" pitchFamily="34" charset="0"/>
              </a:rPr>
              <a:t>LA NOTION DE SAVOIR NAGER</a:t>
            </a:r>
            <a:endParaRPr lang="fr-FR" sz="3200">
              <a:solidFill>
                <a:srgbClr val="4686E2"/>
              </a:solidFill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900113" y="6207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fr-FR" sz="2000" b="1">
              <a:solidFill>
                <a:srgbClr val="4686E2"/>
              </a:solidFill>
              <a:latin typeface="Verdana" pitchFamily="34" charset="0"/>
            </a:endParaRPr>
          </a:p>
        </p:txBody>
      </p:sp>
      <p:sp>
        <p:nvSpPr>
          <p:cNvPr id="5124" name="Espace réservé du contenu 7"/>
          <p:cNvSpPr>
            <a:spLocks noGrp="1"/>
          </p:cNvSpPr>
          <p:nvPr>
            <p:ph idx="1"/>
          </p:nvPr>
        </p:nvSpPr>
        <p:spPr bwMode="auto">
          <a:xfrm>
            <a:off x="250825" y="620713"/>
            <a:ext cx="8642350" cy="6092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fr-FR" sz="1000" b="1" smtClean="0"/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fr-FR" sz="2000" b="1" smtClean="0"/>
              <a:t>Cette notion diffère suivant les auteurs,  en quelques mots :</a:t>
            </a:r>
          </a:p>
          <a:p>
            <a:pPr marL="544513" lvl="1">
              <a:spcBef>
                <a:spcPct val="0"/>
              </a:spcBef>
              <a:spcAft>
                <a:spcPts val="1200"/>
              </a:spcAft>
            </a:pPr>
            <a:r>
              <a:rPr lang="fr-FR" sz="2000" b="1" smtClean="0"/>
              <a:t>R. Catteau et G. Garoff (1974) </a:t>
            </a:r>
            <a:r>
              <a:rPr lang="fr-FR" sz="2000" smtClean="0"/>
              <a:t>; La triple problématique permanente  de l’équilibre, de la propulsion et de la respiration.</a:t>
            </a:r>
          </a:p>
          <a:p>
            <a:pPr marL="544513" lvl="1">
              <a:spcBef>
                <a:spcPct val="0"/>
              </a:spcBef>
              <a:spcAft>
                <a:spcPts val="1200"/>
              </a:spcAft>
            </a:pPr>
            <a:r>
              <a:rPr lang="fr-FR" sz="2000" b="1" smtClean="0"/>
              <a:t>P. Schmitts (1990)  </a:t>
            </a:r>
            <a:r>
              <a:rPr lang="fr-FR" sz="2000" smtClean="0"/>
              <a:t>; distingue des savoirs –nager, se sauver, sauver les autres et utiliser le milieu.</a:t>
            </a:r>
          </a:p>
          <a:p>
            <a:pPr marL="544513" lvl="1">
              <a:spcBef>
                <a:spcPct val="0"/>
              </a:spcBef>
              <a:spcAft>
                <a:spcPts val="1200"/>
              </a:spcAft>
            </a:pPr>
            <a:r>
              <a:rPr lang="fr-FR" sz="2000" b="1" smtClean="0"/>
              <a:t>N. Gall (1993) </a:t>
            </a:r>
            <a:r>
              <a:rPr lang="fr-FR" sz="2000" smtClean="0"/>
              <a:t>; nager 300 à 400 mètres en crawl, 1999 se déplacer dans le milieu, c’est à un moment donné se confronter à une logique de durée en terme d’épreuve.</a:t>
            </a:r>
          </a:p>
          <a:p>
            <a:pPr marL="544513" lvl="1">
              <a:spcBef>
                <a:spcPct val="0"/>
              </a:spcBef>
              <a:spcAft>
                <a:spcPts val="600"/>
              </a:spcAft>
            </a:pPr>
            <a:r>
              <a:rPr lang="fr-FR" sz="2000" b="1" smtClean="0"/>
              <a:t>D. Chollet (1997) </a:t>
            </a:r>
            <a:r>
              <a:rPr lang="fr-FR" sz="2000" smtClean="0"/>
              <a:t>; en équilibre stable, mobilisation d’une suite segmentaire visant à se déplacer dans un milieu aquatique.</a:t>
            </a:r>
          </a:p>
          <a:p>
            <a:pPr marL="544513" lvl="1">
              <a:spcBef>
                <a:spcPct val="0"/>
              </a:spcBef>
              <a:spcAft>
                <a:spcPts val="600"/>
              </a:spcAft>
            </a:pPr>
            <a:r>
              <a:rPr lang="fr-FR" sz="2000" b="1" smtClean="0"/>
              <a:t>T. Terret (1998) </a:t>
            </a:r>
            <a:r>
              <a:rPr lang="fr-FR" sz="2000" smtClean="0"/>
              <a:t>: le savoir nager sécuritaire est une motricité d’adaptation et non de performance.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4"/>
          <p:cNvSpPr>
            <a:spLocks noGrp="1"/>
          </p:cNvSpPr>
          <p:nvPr>
            <p:ph type="title"/>
          </p:nvPr>
        </p:nvSpPr>
        <p:spPr>
          <a:xfrm>
            <a:off x="457200" y="142875"/>
            <a:ext cx="5338763" cy="654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>
                <a:solidFill>
                  <a:schemeClr val="bg1"/>
                </a:solidFill>
              </a:rPr>
              <a:t>LES PRATIS</a:t>
            </a:r>
          </a:p>
        </p:txBody>
      </p:sp>
      <p:sp>
        <p:nvSpPr>
          <p:cNvPr id="6147" name="Espace réservé du contenu 5"/>
          <p:cNvSpPr>
            <a:spLocks noGrp="1"/>
          </p:cNvSpPr>
          <p:nvPr>
            <p:ph idx="1"/>
          </p:nvPr>
        </p:nvSpPr>
        <p:spPr bwMode="auto">
          <a:xfrm>
            <a:off x="0" y="0"/>
            <a:ext cx="9144000" cy="6337300"/>
          </a:xfrm>
          <a:solidFill>
            <a:srgbClr val="99CC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414713" y="1357313"/>
            <a:ext cx="2300287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27432" rIns="36576" bIns="0"/>
          <a:lstStyle/>
          <a:p>
            <a:pPr algn="ctr"/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DECOUVERTE</a:t>
            </a:r>
            <a:endParaRPr lang="fr-FR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/>
            <a:endParaRPr lang="fr-FR" sz="1000">
              <a:solidFill>
                <a:srgbClr val="000000"/>
              </a:solidFill>
              <a:latin typeface="Calibri" pitchFamily="34" charset="0"/>
            </a:endParaRPr>
          </a:p>
          <a:p>
            <a:pPr algn="ctr"/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Premières adaptations à l'eau</a:t>
            </a:r>
          </a:p>
          <a:p>
            <a:pPr algn="ctr"/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et</a:t>
            </a:r>
          </a:p>
          <a:p>
            <a:pPr algn="ctr"/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premiers apprentissages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476625" y="3000375"/>
            <a:ext cx="2190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27432" rIns="36576" bIns="0"/>
          <a:lstStyle/>
          <a:p>
            <a:pPr algn="ctr"/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APPRENTISSAGE</a:t>
            </a:r>
            <a:endParaRPr lang="fr-FR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/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des savoirs-faire techniques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000375" y="4071938"/>
            <a:ext cx="29813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27432" rIns="36576" bIns="0"/>
          <a:lstStyle/>
          <a:p>
            <a:pPr algn="ctr">
              <a:defRPr/>
            </a:pPr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PRATIQUE SPORTIVES</a:t>
            </a:r>
          </a:p>
          <a:p>
            <a:pPr algn="ctr">
              <a:defRPr/>
            </a:pPr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et de</a:t>
            </a:r>
          </a:p>
          <a:p>
            <a:pPr algn="ctr">
              <a:defRPr/>
            </a:pPr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COMPETITION</a:t>
            </a:r>
          </a:p>
          <a:p>
            <a:pPr algn="ctr">
              <a:defRPr/>
            </a:pPr>
            <a:endParaRPr lang="fr-FR" sz="11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fr-FR" sz="1100" b="1" dirty="0">
                <a:latin typeface="Calibri" pitchFamily="34" charset="0"/>
              </a:rPr>
              <a:t>water-polo, course, natation synchronisée, plongeon, eau libre</a:t>
            </a:r>
          </a:p>
        </p:txBody>
      </p:sp>
      <p:cxnSp>
        <p:nvCxnSpPr>
          <p:cNvPr id="11" name="Connecteur droit avec flèche 10"/>
          <p:cNvCxnSpPr/>
          <p:nvPr/>
        </p:nvCxnSpPr>
        <p:spPr>
          <a:xfrm rot="16200000" flipH="1" flipV="1">
            <a:off x="1899444" y="3521869"/>
            <a:ext cx="5286375" cy="1587"/>
          </a:xfrm>
          <a:prstGeom prst="straightConnector1">
            <a:avLst/>
          </a:prstGeom>
          <a:ln w="50800">
            <a:solidFill>
              <a:srgbClr val="00CC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3857625" y="6215063"/>
            <a:ext cx="1428750" cy="642937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1400" b="1">
                <a:latin typeface="Calibri" pitchFamily="34" charset="0"/>
              </a:rPr>
              <a:t>Logique de  </a:t>
            </a:r>
          </a:p>
          <a:p>
            <a:pPr algn="ctr"/>
            <a:r>
              <a:rPr lang="fr-FR" sz="1400" b="1">
                <a:latin typeface="Calibri" pitchFamily="34" charset="0"/>
              </a:rPr>
              <a:t>L’activité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857250" y="1571625"/>
            <a:ext cx="1500188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27432" rIns="0" bIns="0"/>
          <a:lstStyle/>
          <a:p>
            <a:r>
              <a:rPr lang="fr-FR" sz="1600" b="1">
                <a:solidFill>
                  <a:srgbClr val="000000"/>
                </a:solidFill>
                <a:latin typeface="Calibri" pitchFamily="34" charset="0"/>
              </a:rPr>
              <a:t>Jeunes enfants</a:t>
            </a: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2062163" y="2000250"/>
            <a:ext cx="723900" cy="361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36576" tIns="32004" rIns="0" bIns="0"/>
          <a:lstStyle/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EVEIL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428625" y="2357438"/>
            <a:ext cx="175260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36576" tIns="27432" rIns="0" bIns="0"/>
          <a:lstStyle/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Femmes enceintes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1809750" y="2997200"/>
            <a:ext cx="1466850" cy="57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27432" tIns="27432" rIns="0" bIns="0"/>
          <a:lstStyle/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Epanouissement de la </a:t>
            </a:r>
            <a:r>
              <a:rPr lang="fr-FR" sz="14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personne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2875" y="3141663"/>
            <a:ext cx="143351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32004" rIns="0" bIns="0" anchor="ctr"/>
          <a:lstStyle/>
          <a:p>
            <a:pPr algn="ctr">
              <a:defRPr/>
            </a:pPr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FORME</a:t>
            </a:r>
          </a:p>
          <a:p>
            <a:pPr algn="ctr">
              <a:defRPr/>
            </a:pPr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BIEN-ETRE</a:t>
            </a:r>
          </a:p>
          <a:p>
            <a:pPr algn="ctr">
              <a:defRPr/>
            </a:pPr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SANTE</a:t>
            </a: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2000250" y="3898900"/>
            <a:ext cx="1069975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2860" rIns="27432" bIns="0"/>
          <a:lstStyle/>
          <a:p>
            <a:pPr algn="ctr"/>
            <a:r>
              <a:rPr lang="fr-FR" sz="16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Natation</a:t>
            </a:r>
          </a:p>
          <a:p>
            <a:pPr algn="ctr"/>
            <a:r>
              <a:rPr lang="fr-FR" sz="16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Pour</a:t>
            </a:r>
          </a:p>
          <a:p>
            <a:pPr algn="ctr"/>
            <a:r>
              <a:rPr lang="fr-FR" sz="16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Tous</a:t>
            </a:r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323850" y="4941888"/>
            <a:ext cx="137477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7432" rIns="0" bIns="0"/>
          <a:lstStyle/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Lutte contre :</a:t>
            </a:r>
          </a:p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La sédentarité</a:t>
            </a:r>
          </a:p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Bien vieillir</a:t>
            </a:r>
          </a:p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Le Handicap</a:t>
            </a: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2051050" y="5607050"/>
            <a:ext cx="138747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2860" rIns="0" bIns="0"/>
          <a:lstStyle/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HANDISPORTS</a:t>
            </a:r>
          </a:p>
        </p:txBody>
      </p:sp>
      <p:sp>
        <p:nvSpPr>
          <p:cNvPr id="22" name="Oval 3"/>
          <p:cNvSpPr>
            <a:spLocks noChangeArrowheads="1"/>
          </p:cNvSpPr>
          <p:nvPr/>
        </p:nvSpPr>
        <p:spPr bwMode="auto">
          <a:xfrm>
            <a:off x="71438" y="1071563"/>
            <a:ext cx="3348037" cy="5357812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1087438" y="6215063"/>
            <a:ext cx="1341437" cy="642937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r-FR" sz="1400" b="1">
                <a:latin typeface="Calibri" pitchFamily="34" charset="0"/>
              </a:rPr>
              <a:t>Logique de la </a:t>
            </a:r>
          </a:p>
          <a:p>
            <a:r>
              <a:rPr lang="fr-FR" sz="1400" b="1">
                <a:latin typeface="Calibri" pitchFamily="34" charset="0"/>
              </a:rPr>
              <a:t>Personne</a:t>
            </a:r>
          </a:p>
        </p:txBody>
      </p: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6929438" y="1285875"/>
            <a:ext cx="1695450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2860" rIns="0" bIns="0"/>
          <a:lstStyle/>
          <a:p>
            <a:pPr algn="ctr"/>
            <a:r>
              <a:rPr lang="fr-FR" sz="14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Pratiques nautiques, aquatiques</a:t>
            </a:r>
          </a:p>
          <a:p>
            <a:pPr algn="ctr"/>
            <a:endParaRPr lang="fr-FR" sz="1400" b="1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Baignade</a:t>
            </a:r>
          </a:p>
          <a:p>
            <a:pPr algn="ctr"/>
            <a:endParaRPr lang="fr-FR" sz="1400" b="1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endParaRPr lang="fr-FR" sz="1400" b="1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Loisirs saisonniers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897563" y="1844675"/>
            <a:ext cx="9779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7432" rIns="27432" bIns="0"/>
          <a:lstStyle/>
          <a:p>
            <a:pPr algn="ctr"/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Etre en sécurité dans l'eau</a:t>
            </a: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5786438" y="3335338"/>
            <a:ext cx="1344612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2860" rIns="0" bIns="0"/>
          <a:lstStyle/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Tests nautiques</a:t>
            </a: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5857875" y="4464050"/>
            <a:ext cx="1212850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2860" rIns="27432" bIns="0"/>
          <a:lstStyle/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Traversées et Randonnées de Natation</a:t>
            </a:r>
          </a:p>
        </p:txBody>
      </p:sp>
      <p:sp>
        <p:nvSpPr>
          <p:cNvPr id="28" name="Text Box 22"/>
          <p:cNvSpPr txBox="1">
            <a:spLocks noChangeArrowheads="1"/>
          </p:cNvSpPr>
          <p:nvPr/>
        </p:nvSpPr>
        <p:spPr bwMode="auto">
          <a:xfrm>
            <a:off x="7715250" y="4533900"/>
            <a:ext cx="1214438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7432" rIns="0" bIns="0"/>
          <a:lstStyle/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Pratiques</a:t>
            </a:r>
          </a:p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Touristiques</a:t>
            </a:r>
          </a:p>
        </p:txBody>
      </p:sp>
      <p:sp>
        <p:nvSpPr>
          <p:cNvPr id="29" name="Text Box 21"/>
          <p:cNvSpPr txBox="1">
            <a:spLocks noChangeArrowheads="1"/>
          </p:cNvSpPr>
          <p:nvPr/>
        </p:nvSpPr>
        <p:spPr bwMode="auto">
          <a:xfrm>
            <a:off x="7334250" y="5214938"/>
            <a:ext cx="1166813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2860" rIns="0" bIns="0"/>
          <a:lstStyle/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Eaux Vives</a:t>
            </a:r>
          </a:p>
          <a:p>
            <a:endParaRPr lang="fr-FR" sz="1400" b="1">
              <a:solidFill>
                <a:srgbClr val="000000"/>
              </a:solidFill>
              <a:latin typeface="Calibri" pitchFamily="34" charset="0"/>
            </a:endParaRPr>
          </a:p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Pratiques</a:t>
            </a:r>
          </a:p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Extrêmes</a:t>
            </a:r>
          </a:p>
        </p:txBody>
      </p:sp>
      <p:sp>
        <p:nvSpPr>
          <p:cNvPr id="30" name="Text Box 23"/>
          <p:cNvSpPr txBox="1">
            <a:spLocks noChangeArrowheads="1"/>
          </p:cNvSpPr>
          <p:nvPr/>
        </p:nvSpPr>
        <p:spPr bwMode="auto">
          <a:xfrm>
            <a:off x="6143625" y="5422900"/>
            <a:ext cx="1020763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7432" rIns="0" bIns="0"/>
          <a:lstStyle/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Eau Libre</a:t>
            </a:r>
            <a:endParaRPr lang="fr-FR" sz="1400" b="1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endParaRPr lang="fr-FR" sz="1400" b="1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endParaRPr lang="fr-FR" sz="1400" b="1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6588125" y="6215063"/>
            <a:ext cx="1357313" cy="642937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1400" b="1">
                <a:latin typeface="Calibri" pitchFamily="34" charset="0"/>
              </a:rPr>
              <a:t>Logique du</a:t>
            </a:r>
          </a:p>
          <a:p>
            <a:pPr algn="ctr"/>
            <a:r>
              <a:rPr lang="fr-FR" sz="1400" b="1">
                <a:latin typeface="Calibri" pitchFamily="34" charset="0"/>
              </a:rPr>
              <a:t>Milieu</a:t>
            </a:r>
          </a:p>
        </p:txBody>
      </p:sp>
      <p:sp>
        <p:nvSpPr>
          <p:cNvPr id="32" name="Oval 5"/>
          <p:cNvSpPr>
            <a:spLocks noChangeArrowheads="1"/>
          </p:cNvSpPr>
          <p:nvPr/>
        </p:nvSpPr>
        <p:spPr bwMode="auto">
          <a:xfrm>
            <a:off x="5508625" y="982663"/>
            <a:ext cx="3349625" cy="551815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3" name="Oval 1"/>
          <p:cNvSpPr>
            <a:spLocks noChangeArrowheads="1"/>
          </p:cNvSpPr>
          <p:nvPr/>
        </p:nvSpPr>
        <p:spPr bwMode="auto">
          <a:xfrm>
            <a:off x="179388" y="765175"/>
            <a:ext cx="8728075" cy="3024188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4" name="Text Box 20"/>
          <p:cNvSpPr txBox="1">
            <a:spLocks noChangeArrowheads="1"/>
          </p:cNvSpPr>
          <p:nvPr/>
        </p:nvSpPr>
        <p:spPr bwMode="auto">
          <a:xfrm>
            <a:off x="7232650" y="2952750"/>
            <a:ext cx="1411288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32004" rIns="0" bIns="0" anchor="ctr"/>
          <a:lstStyle/>
          <a:p>
            <a:pPr algn="ctr">
              <a:defRPr/>
            </a:pPr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 NATATION</a:t>
            </a:r>
          </a:p>
          <a:p>
            <a:pPr algn="ctr">
              <a:defRPr/>
            </a:pPr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EN MILIEU</a:t>
            </a:r>
          </a:p>
          <a:p>
            <a:pPr algn="ctr">
              <a:defRPr/>
            </a:pPr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NATUREL</a:t>
            </a:r>
          </a:p>
        </p:txBody>
      </p:sp>
      <p:sp>
        <p:nvSpPr>
          <p:cNvPr id="36" name="AutoShape 16"/>
          <p:cNvSpPr>
            <a:spLocks noChangeArrowheads="1"/>
          </p:cNvSpPr>
          <p:nvPr/>
        </p:nvSpPr>
        <p:spPr bwMode="auto">
          <a:xfrm>
            <a:off x="2555875" y="6308725"/>
            <a:ext cx="1152525" cy="193675"/>
          </a:xfrm>
          <a:prstGeom prst="leftRightArrow">
            <a:avLst>
              <a:gd name="adj1" fmla="val 50000"/>
              <a:gd name="adj2" fmla="val 160011"/>
            </a:avLst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b="1">
              <a:latin typeface="Calibri" pitchFamily="34" charset="0"/>
            </a:endParaRPr>
          </a:p>
        </p:txBody>
      </p:sp>
      <p:sp>
        <p:nvSpPr>
          <p:cNvPr id="37" name="AutoShape 17"/>
          <p:cNvSpPr>
            <a:spLocks noChangeArrowheads="1"/>
          </p:cNvSpPr>
          <p:nvPr/>
        </p:nvSpPr>
        <p:spPr bwMode="auto">
          <a:xfrm>
            <a:off x="5507038" y="6237288"/>
            <a:ext cx="1152525" cy="192087"/>
          </a:xfrm>
          <a:prstGeom prst="leftRightArrow">
            <a:avLst>
              <a:gd name="adj1" fmla="val 50000"/>
              <a:gd name="adj2" fmla="val 160000"/>
            </a:avLst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b="1">
              <a:latin typeface="Calibri" pitchFamily="34" charset="0"/>
            </a:endParaRPr>
          </a:p>
        </p:txBody>
      </p:sp>
      <p:cxnSp>
        <p:nvCxnSpPr>
          <p:cNvPr id="38" name="Connecteur droit avec flèche 37"/>
          <p:cNvCxnSpPr/>
          <p:nvPr/>
        </p:nvCxnSpPr>
        <p:spPr>
          <a:xfrm rot="16200000" flipH="1" flipV="1">
            <a:off x="4737894" y="3623469"/>
            <a:ext cx="5143500" cy="1588"/>
          </a:xfrm>
          <a:prstGeom prst="straightConnector1">
            <a:avLst/>
          </a:prstGeom>
          <a:ln w="50800">
            <a:solidFill>
              <a:srgbClr val="00CC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 rot="16200000" flipH="1" flipV="1">
            <a:off x="-785018" y="3713956"/>
            <a:ext cx="5143500" cy="1587"/>
          </a:xfrm>
          <a:prstGeom prst="straightConnector1">
            <a:avLst/>
          </a:prstGeom>
          <a:ln w="50800">
            <a:solidFill>
              <a:srgbClr val="00CC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Box 23"/>
          <p:cNvSpPr txBox="1">
            <a:spLocks noChangeArrowheads="1"/>
          </p:cNvSpPr>
          <p:nvPr/>
        </p:nvSpPr>
        <p:spPr bwMode="auto">
          <a:xfrm>
            <a:off x="1116013" y="4652963"/>
            <a:ext cx="1152525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7432" rIns="0" bIns="0"/>
          <a:lstStyle/>
          <a:p>
            <a:pPr algn="ctr"/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La  Santé</a:t>
            </a:r>
            <a:endParaRPr lang="fr-FR" sz="1400" b="1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endParaRPr lang="fr-FR" sz="1400" b="1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endParaRPr lang="fr-FR" sz="1400" b="1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0" name="Oval 4"/>
          <p:cNvSpPr>
            <a:spLocks noChangeArrowheads="1"/>
          </p:cNvSpPr>
          <p:nvPr/>
        </p:nvSpPr>
        <p:spPr bwMode="auto">
          <a:xfrm>
            <a:off x="323850" y="2852738"/>
            <a:ext cx="8569325" cy="338455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" name="Text Box 27"/>
          <p:cNvSpPr txBox="1">
            <a:spLocks noChangeArrowheads="1"/>
          </p:cNvSpPr>
          <p:nvPr/>
        </p:nvSpPr>
        <p:spPr bwMode="auto">
          <a:xfrm>
            <a:off x="1403350" y="4941888"/>
            <a:ext cx="16557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7432" rIns="0" bIns="0"/>
          <a:lstStyle/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Maladies chroniques</a:t>
            </a:r>
            <a:endParaRPr lang="fr-FR" sz="1400" b="1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6181" name="Text Box 2"/>
          <p:cNvSpPr txBox="1">
            <a:spLocks noChangeArrowheads="1"/>
          </p:cNvSpPr>
          <p:nvPr/>
        </p:nvSpPr>
        <p:spPr bwMode="auto">
          <a:xfrm>
            <a:off x="58738" y="112713"/>
            <a:ext cx="61690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200" b="1">
                <a:solidFill>
                  <a:schemeClr val="bg1"/>
                </a:solidFill>
                <a:latin typeface="Verdana" pitchFamily="34" charset="0"/>
              </a:rPr>
              <a:t>Les activités aquatiques </a:t>
            </a:r>
            <a:endParaRPr lang="fr-FR" sz="3200">
              <a:solidFill>
                <a:schemeClr val="bg1"/>
              </a:solidFill>
            </a:endParaRPr>
          </a:p>
        </p:txBody>
      </p:sp>
      <p:sp>
        <p:nvSpPr>
          <p:cNvPr id="6182" name="ZoneTexte 43"/>
          <p:cNvSpPr txBox="1">
            <a:spLocks noChangeArrowheads="1"/>
          </p:cNvSpPr>
          <p:nvPr/>
        </p:nvSpPr>
        <p:spPr bwMode="auto">
          <a:xfrm>
            <a:off x="8316913" y="6021388"/>
            <a:ext cx="8270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/>
              <a:t>B.BOULLE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  <p:bldP spid="12" grpId="0" animBg="1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 animBg="1"/>
      <p:bldP spid="32" grpId="0" animBg="1"/>
      <p:bldP spid="33" grpId="0" animBg="1"/>
      <p:bldP spid="34" grpId="0"/>
      <p:bldP spid="36" grpId="0" animBg="1"/>
      <p:bldP spid="37" grpId="0" animBg="1"/>
      <p:bldP spid="42" grpId="0"/>
      <p:bldP spid="40" grpId="0" animBg="1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457200" y="692150"/>
            <a:ext cx="8229600" cy="30972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1" indent="-342900">
              <a:buFontTx/>
              <a:buNone/>
            </a:pPr>
            <a:r>
              <a:rPr lang="fr-FR" sz="2000" b="1" smtClean="0"/>
              <a:t>Autres définitions : </a:t>
            </a:r>
          </a:p>
          <a:p>
            <a:pPr marL="342900" lvl="1" indent="-342900">
              <a:buFontTx/>
              <a:buChar char="•"/>
            </a:pPr>
            <a:r>
              <a:rPr lang="fr-FR" sz="2000" b="1" smtClean="0"/>
              <a:t>P. Pelayot (1999) </a:t>
            </a:r>
            <a:r>
              <a:rPr lang="fr-FR" sz="2000" smtClean="0"/>
              <a:t>; Evolution dans le milieu aquatique sans la possibilité immédiate de reprendre un appui solide, se sortir de situation « imprévues ou périlleuses » pour respirer.</a:t>
            </a:r>
          </a:p>
          <a:p>
            <a:pPr marL="342900" lvl="1" indent="-342900">
              <a:buFontTx/>
              <a:buChar char="•"/>
            </a:pPr>
            <a:endParaRPr lang="fr-FR" sz="2000" smtClean="0"/>
          </a:p>
          <a:p>
            <a:pPr marL="342900" lvl="1" indent="-342900">
              <a:buFontTx/>
              <a:buChar char="•"/>
            </a:pPr>
            <a:r>
              <a:rPr lang="fr-FR" sz="2000" b="1" smtClean="0"/>
              <a:t>G. Hebert (Tome 5-1959) </a:t>
            </a:r>
            <a:r>
              <a:rPr lang="fr-FR" sz="2000" smtClean="0"/>
              <a:t>; Flotter sans mouvement ou mouvements réduits, évoluer de diverses façons, assurer sa propre sécurité, se déplacer en fonction de ses possibilités organiques, être préparé à faire face aux incidents et dangers</a:t>
            </a:r>
          </a:p>
          <a:p>
            <a:pPr marL="342900" lvl="1" indent="-342900">
              <a:buFontTx/>
              <a:buChar char="•"/>
            </a:pPr>
            <a:endParaRPr lang="fr-FR" sz="2000" smtClean="0"/>
          </a:p>
          <a:p>
            <a:pPr marL="342900" lvl="1" indent="-342900">
              <a:buFontTx/>
              <a:buChar char="•"/>
            </a:pPr>
            <a:endParaRPr lang="fr-FR" sz="2000" smtClean="0"/>
          </a:p>
          <a:p>
            <a:pPr marL="342900" lvl="1" indent="-342900">
              <a:buFontTx/>
              <a:buChar char="•"/>
            </a:pPr>
            <a:endParaRPr lang="fr-FR" sz="2000" smtClean="0"/>
          </a:p>
          <a:p>
            <a:pPr marL="342900" lvl="1" indent="-342900">
              <a:buFontTx/>
              <a:buChar char="•"/>
            </a:pPr>
            <a:endParaRPr lang="fr-FR" sz="2000" smtClean="0"/>
          </a:p>
          <a:p>
            <a:pPr marL="342900" lvl="1" indent="-342900">
              <a:buFontTx/>
              <a:buChar char="•"/>
            </a:pPr>
            <a:r>
              <a:rPr lang="fr-FR" sz="2000" smtClean="0"/>
              <a:t>.</a:t>
            </a:r>
          </a:p>
          <a:p>
            <a:endParaRPr lang="fr-FR" smtClean="0"/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58738" y="112713"/>
            <a:ext cx="73929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200" b="1">
                <a:solidFill>
                  <a:srgbClr val="4686E2"/>
                </a:solidFill>
                <a:latin typeface="Verdana" pitchFamily="34" charset="0"/>
              </a:rPr>
              <a:t>NAGER AUJOURD’HUI</a:t>
            </a:r>
            <a:endParaRPr lang="fr-FR" sz="3200">
              <a:solidFill>
                <a:srgbClr val="4686E2"/>
              </a:solidFill>
            </a:endParaRPr>
          </a:p>
        </p:txBody>
      </p:sp>
      <p:sp>
        <p:nvSpPr>
          <p:cNvPr id="7172" name="ZoneTexte 4"/>
          <p:cNvSpPr txBox="1">
            <a:spLocks noChangeArrowheads="1"/>
          </p:cNvSpPr>
          <p:nvPr/>
        </p:nvSpPr>
        <p:spPr bwMode="auto">
          <a:xfrm>
            <a:off x="3419475" y="4149725"/>
            <a:ext cx="4897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Une étude réalisée en Seine et Marne montre que seul 30% des élèves en capacité de réaliser le test officiel  de 1996 réussissent  le test de PECHOMARO.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 bwMode="auto">
          <a:xfrm>
            <a:off x="179388" y="274638"/>
            <a:ext cx="6408737" cy="7778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sz="3200" b="1" smtClean="0">
                <a:solidFill>
                  <a:srgbClr val="4686E2"/>
                </a:solidFill>
                <a:latin typeface="Verdana" pitchFamily="34" charset="0"/>
              </a:rPr>
              <a:t>LES TESTS DE DISTANCES</a:t>
            </a:r>
            <a:r>
              <a:rPr lang="fr-FR" sz="3200" smtClean="0">
                <a:solidFill>
                  <a:srgbClr val="4686E2"/>
                </a:solidFill>
              </a:rPr>
              <a:t/>
            </a:r>
            <a:br>
              <a:rPr lang="fr-FR" sz="3200" smtClean="0">
                <a:solidFill>
                  <a:srgbClr val="4686E2"/>
                </a:solidFill>
              </a:rPr>
            </a:br>
            <a:endParaRPr lang="fr-FR" sz="3200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850" y="836613"/>
            <a:ext cx="8445500" cy="1655762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fr-FR" sz="2000" b="1" dirty="0" smtClean="0"/>
              <a:t>Que valident-ils ?</a:t>
            </a:r>
          </a:p>
          <a:p>
            <a:pPr marL="0" indent="0">
              <a:buFontTx/>
              <a:buNone/>
              <a:defRPr/>
            </a:pPr>
            <a:r>
              <a:rPr lang="fr-FR" sz="1800" dirty="0" smtClean="0"/>
              <a:t>La capacité à se déplacer en utilisant les modalités d’une nage codifiée ou assimilée aux nages codifiées.</a:t>
            </a:r>
          </a:p>
          <a:p>
            <a:pPr marL="0" indent="0">
              <a:buFontTx/>
              <a:buNone/>
              <a:defRPr/>
            </a:pPr>
            <a:r>
              <a:rPr lang="fr-FR" sz="1800" dirty="0" smtClean="0"/>
              <a:t>Une entrée volontaire dans l’eau à partir d’une hauteur.</a:t>
            </a:r>
          </a:p>
          <a:p>
            <a:pPr marL="0" indent="0">
              <a:buFontTx/>
              <a:buNone/>
              <a:defRPr/>
            </a:pPr>
            <a:r>
              <a:rPr lang="fr-FR" sz="1800" dirty="0" smtClean="0"/>
              <a:t>Parcourir une distance définie, sans rupture de tâche.</a:t>
            </a:r>
          </a:p>
          <a:p>
            <a:pPr>
              <a:buFontTx/>
              <a:buNone/>
              <a:defRPr/>
            </a:pPr>
            <a:r>
              <a:rPr lang="fr-FR" sz="2000" dirty="0" smtClean="0"/>
              <a:t> </a:t>
            </a:r>
            <a:endParaRPr lang="fr-FR" sz="2000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395288" y="2565400"/>
            <a:ext cx="8374062" cy="251936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fr-FR" sz="2000" b="1" kern="0" dirty="0">
                <a:latin typeface="+mn-lt"/>
                <a:cs typeface="+mn-cs"/>
              </a:rPr>
              <a:t>V</a:t>
            </a:r>
            <a:r>
              <a:rPr lang="fr-FR" sz="2000" b="1" kern="0" dirty="0" err="1">
                <a:latin typeface="+mn-lt"/>
                <a:cs typeface="+mn-cs"/>
              </a:rPr>
              <a:t>alident</a:t>
            </a:r>
            <a:r>
              <a:rPr lang="fr-FR" sz="2000" b="1" kern="0" dirty="0">
                <a:latin typeface="+mn-lt"/>
                <a:cs typeface="+mn-cs"/>
              </a:rPr>
              <a:t>-ils une compétence sécuritaire ?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fr-FR" kern="0" dirty="0">
                <a:latin typeface="+mn-lt"/>
                <a:cs typeface="+mn-cs"/>
              </a:rPr>
              <a:t>Un parcours sans rupture,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fr-FR" kern="0" dirty="0">
                <a:latin typeface="+mn-lt"/>
                <a:cs typeface="+mn-cs"/>
              </a:rPr>
              <a:t>Aucune immersion de la face,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fr-FR" kern="0" dirty="0">
                <a:latin typeface="+mn-lt"/>
                <a:cs typeface="+mn-cs"/>
              </a:rPr>
              <a:t>Une ventilation libre ou faiblement contrainte,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fr-FR" kern="0" dirty="0">
                <a:latin typeface="+mn-lt"/>
                <a:cs typeface="+mn-cs"/>
              </a:rPr>
              <a:t>Une maîtrise de la flottaison qui n’est pas démontrée,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fr-FR" kern="0" dirty="0">
                <a:latin typeface="+mn-lt"/>
                <a:cs typeface="+mn-cs"/>
              </a:rPr>
              <a:t>Une capacité à s’orienter en immersion qui n’est pas vérifiée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fr-FR" kern="0" dirty="0">
                <a:latin typeface="+mn-lt"/>
                <a:cs typeface="+mn-cs"/>
              </a:rPr>
              <a:t>Une capacité à rester sur place en équilibre verticale non sollicitée,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107950" y="981075"/>
            <a:ext cx="2700338" cy="14398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Création</a:t>
            </a:r>
          </a:p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 Jeunesse et sports</a:t>
            </a:r>
          </a:p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26 février 1971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6659563" y="1266825"/>
            <a:ext cx="2339975" cy="1079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Uniformiser la délivrance des diplômes</a:t>
            </a:r>
          </a:p>
        </p:txBody>
      </p:sp>
      <p:sp>
        <p:nvSpPr>
          <p:cNvPr id="8" name="Flèche droite rayée 7"/>
          <p:cNvSpPr/>
          <p:nvPr/>
        </p:nvSpPr>
        <p:spPr>
          <a:xfrm>
            <a:off x="2916238" y="1557338"/>
            <a:ext cx="928687" cy="357187"/>
          </a:xfrm>
          <a:prstGeom prst="stripedRightArrow">
            <a:avLst/>
          </a:prstGeom>
          <a:solidFill>
            <a:srgbClr val="FFFF00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221" name="Espace réservé du pied de page 3"/>
          <p:cNvSpPr>
            <a:spLocks noGrp="1"/>
          </p:cNvSpPr>
          <p:nvPr>
            <p:ph type="ftr" sz="quarter" idx="4294967295"/>
          </p:nvPr>
        </p:nvSpPr>
        <p:spPr bwMode="auto">
          <a:xfrm>
            <a:off x="6748463" y="6492875"/>
            <a:ext cx="2895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>
                <a:solidFill>
                  <a:schemeClr val="bg1"/>
                </a:solidFill>
              </a:rPr>
              <a:t>P. GASTOU DTN Adjoint FFN</a:t>
            </a:r>
          </a:p>
        </p:txBody>
      </p:sp>
      <p:sp>
        <p:nvSpPr>
          <p:cNvPr id="11" name="Ellipse 10"/>
          <p:cNvSpPr/>
          <p:nvPr/>
        </p:nvSpPr>
        <p:spPr>
          <a:xfrm>
            <a:off x="107950" y="2565400"/>
            <a:ext cx="2700338" cy="14398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Rénovation</a:t>
            </a:r>
          </a:p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F.F.N. </a:t>
            </a:r>
          </a:p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1997</a:t>
            </a:r>
          </a:p>
          <a:p>
            <a:pPr algn="ctr">
              <a:defRPr/>
            </a:pPr>
            <a:endParaRPr lang="fr-FR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3959225" y="2922588"/>
            <a:ext cx="2160588" cy="722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Domaine privé</a:t>
            </a:r>
          </a:p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FFN</a:t>
            </a:r>
          </a:p>
        </p:txBody>
      </p:sp>
      <p:sp>
        <p:nvSpPr>
          <p:cNvPr id="14" name="Flèche droite rayée 13"/>
          <p:cNvSpPr/>
          <p:nvPr/>
        </p:nvSpPr>
        <p:spPr>
          <a:xfrm>
            <a:off x="2922588" y="3071813"/>
            <a:ext cx="928687" cy="357187"/>
          </a:xfrm>
          <a:prstGeom prst="stripedRightArrow">
            <a:avLst/>
          </a:prstGeom>
          <a:solidFill>
            <a:srgbClr val="FFFF00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107950" y="4221163"/>
            <a:ext cx="2700338" cy="1439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Rénovation</a:t>
            </a:r>
          </a:p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C.I.A.A.</a:t>
            </a:r>
          </a:p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2008</a:t>
            </a:r>
          </a:p>
          <a:p>
            <a:pPr algn="ctr">
              <a:defRPr/>
            </a:pPr>
            <a:endParaRPr lang="fr-FR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Flèche droite rayée 15"/>
          <p:cNvSpPr/>
          <p:nvPr/>
        </p:nvSpPr>
        <p:spPr>
          <a:xfrm>
            <a:off x="2916238" y="4727575"/>
            <a:ext cx="928687" cy="357188"/>
          </a:xfrm>
          <a:prstGeom prst="stripedRightArrow">
            <a:avLst/>
          </a:prstGeom>
          <a:solidFill>
            <a:srgbClr val="FFFF00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3959225" y="4579938"/>
            <a:ext cx="2160588" cy="720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Domaine privé</a:t>
            </a:r>
          </a:p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CIAA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3959225" y="1412875"/>
            <a:ext cx="2160588" cy="7223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Domaine public</a:t>
            </a:r>
          </a:p>
        </p:txBody>
      </p:sp>
      <p:sp>
        <p:nvSpPr>
          <p:cNvPr id="19" name="Rectangle à coins arrondis 18"/>
          <p:cNvSpPr/>
          <p:nvPr/>
        </p:nvSpPr>
        <p:spPr>
          <a:xfrm>
            <a:off x="6659563" y="2708275"/>
            <a:ext cx="2339975" cy="1081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Un savoir nager </a:t>
            </a:r>
          </a:p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et introduction</a:t>
            </a:r>
          </a:p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Multisports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6659563" y="4184650"/>
            <a:ext cx="2339975" cy="1404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Un savoir nager sécuritaire</a:t>
            </a:r>
          </a:p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La  pluridisciplinarité</a:t>
            </a:r>
          </a:p>
          <a:p>
            <a:pPr algn="ctr">
              <a:defRPr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La compétition</a:t>
            </a:r>
          </a:p>
        </p:txBody>
      </p:sp>
      <p:sp>
        <p:nvSpPr>
          <p:cNvPr id="9231" name="Titre 1"/>
          <p:cNvSpPr>
            <a:spLocks noGrp="1"/>
          </p:cNvSpPr>
          <p:nvPr>
            <p:ph type="title"/>
          </p:nvPr>
        </p:nvSpPr>
        <p:spPr bwMode="auto">
          <a:xfrm>
            <a:off x="179388" y="274638"/>
            <a:ext cx="6408737" cy="7778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sz="3200" b="1" smtClean="0">
                <a:solidFill>
                  <a:srgbClr val="4686E2"/>
                </a:solidFill>
                <a:latin typeface="Verdana" pitchFamily="34" charset="0"/>
              </a:rPr>
              <a:t>L’E.N.F.  - historique</a:t>
            </a:r>
            <a:r>
              <a:rPr lang="fr-FR" sz="3200" smtClean="0">
                <a:solidFill>
                  <a:srgbClr val="4686E2"/>
                </a:solidFill>
              </a:rPr>
              <a:t/>
            </a:r>
            <a:br>
              <a:rPr lang="fr-FR" sz="3200" smtClean="0">
                <a:solidFill>
                  <a:srgbClr val="4686E2"/>
                </a:solidFill>
              </a:rPr>
            </a:br>
            <a:endParaRPr lang="fr-FR" sz="32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5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042988" y="1196975"/>
            <a:ext cx="7921625" cy="518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fr-F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Garantir la sécurité des pratiquants :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fr-FR" sz="2400" dirty="0">
                <a:latin typeface="Calibri" pitchFamily="34" charset="0"/>
              </a:rPr>
              <a:t>Une première étape qui permet d’acquérir des compétences minimales pour assurer </a:t>
            </a:r>
            <a:r>
              <a:rPr lang="fr-FR" sz="2400" b="1" dirty="0">
                <a:latin typeface="Calibri" pitchFamily="34" charset="0"/>
              </a:rPr>
              <a:t>sa propre sécurité</a:t>
            </a:r>
            <a:r>
              <a:rPr lang="fr-FR" sz="2400" dirty="0">
                <a:latin typeface="Calibri" pitchFamily="34" charset="0"/>
              </a:rPr>
              <a:t> dans l’eau.</a:t>
            </a:r>
          </a:p>
          <a:p>
            <a:pPr algn="ctr">
              <a:lnSpc>
                <a:spcPct val="70000"/>
              </a:lnSpc>
              <a:spcBef>
                <a:spcPts val="12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fr-FR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« Le Sauv’nage »</a:t>
            </a:r>
          </a:p>
          <a:p>
            <a:pPr algn="just">
              <a:lnSpc>
                <a:spcPct val="80000"/>
              </a:lnSpc>
              <a:spcBef>
                <a:spcPts val="1200"/>
              </a:spcBef>
              <a:buFont typeface="Wingdings" pitchFamily="2" charset="2"/>
              <a:buNone/>
              <a:defRPr/>
            </a:pPr>
            <a:r>
              <a:rPr lang="fr-F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Enrichir et capitaliser les habiletés motrices :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fr-FR" sz="2400" dirty="0">
                <a:latin typeface="Calibri" pitchFamily="34" charset="0"/>
              </a:rPr>
              <a:t>Une seconde étape qui certifie l’acquisition de compétences techniques diversifiées et l’enrichissement des habiletés motrices à travers </a:t>
            </a:r>
            <a:r>
              <a:rPr lang="fr-FR" sz="2400" b="1" dirty="0">
                <a:latin typeface="Calibri" pitchFamily="34" charset="0"/>
              </a:rPr>
              <a:t>la pluridisciplinarité</a:t>
            </a:r>
            <a:r>
              <a:rPr lang="fr-FR" sz="2400" dirty="0">
                <a:latin typeface="Calibri" pitchFamily="34" charset="0"/>
              </a:rPr>
              <a:t> :</a:t>
            </a:r>
          </a:p>
          <a:p>
            <a:pPr algn="ctr">
              <a:lnSpc>
                <a:spcPct val="70000"/>
              </a:lnSpc>
              <a:spcBef>
                <a:spcPts val="18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fr-FR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« Le </a:t>
            </a:r>
            <a:r>
              <a:rPr lang="fr-FR" sz="24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Pass</a:t>
            </a:r>
            <a:r>
              <a:rPr lang="fr-FR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’ Sports de l’eau »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fr-F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Aller vers la compétition :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fr-FR" sz="2400" dirty="0">
                <a:latin typeface="Calibri" pitchFamily="34" charset="0"/>
              </a:rPr>
              <a:t>Une troisième étape </a:t>
            </a:r>
            <a:r>
              <a:rPr lang="fr-FR" sz="2400">
                <a:latin typeface="Calibri" pitchFamily="34" charset="0"/>
              </a:rPr>
              <a:t>qui garantit </a:t>
            </a:r>
            <a:r>
              <a:rPr lang="fr-FR" sz="2400" dirty="0">
                <a:latin typeface="Calibri" pitchFamily="34" charset="0"/>
              </a:rPr>
              <a:t>à son titulaire </a:t>
            </a:r>
            <a:r>
              <a:rPr lang="fr-FR" sz="2400" b="1" dirty="0">
                <a:latin typeface="Calibri" pitchFamily="34" charset="0"/>
              </a:rPr>
              <a:t>un savoir faire minimum</a:t>
            </a:r>
            <a:r>
              <a:rPr lang="fr-FR" sz="2400" dirty="0">
                <a:latin typeface="Calibri" pitchFamily="34" charset="0"/>
              </a:rPr>
              <a:t> pour aborder la compétition dans une discipline de son </a:t>
            </a:r>
            <a:r>
              <a:rPr lang="fr-FR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choix</a:t>
            </a:r>
            <a:endParaRPr lang="fr-FR" sz="2400" dirty="0">
              <a:solidFill>
                <a:srgbClr val="FFFF00"/>
              </a:solidFill>
              <a:latin typeface="Calibri" pitchFamily="34" charset="0"/>
            </a:endParaRPr>
          </a:p>
          <a:p>
            <a:pPr algn="ctr">
              <a:lnSpc>
                <a:spcPct val="70000"/>
              </a:lnSpc>
              <a:spcBef>
                <a:spcPts val="1200"/>
              </a:spcBef>
              <a:buFont typeface="Wingdings" pitchFamily="2" charset="2"/>
              <a:buNone/>
              <a:defRPr/>
            </a:pPr>
            <a:r>
              <a:rPr lang="fr-FR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« Le </a:t>
            </a:r>
            <a:r>
              <a:rPr lang="fr-FR" sz="24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Pass</a:t>
            </a:r>
            <a:r>
              <a:rPr lang="fr-FR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’ Compétition »</a:t>
            </a:r>
          </a:p>
        </p:txBody>
      </p:sp>
      <p:pic>
        <p:nvPicPr>
          <p:cNvPr id="11" name="Image 2" descr="logo sauv'nag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1700213"/>
            <a:ext cx="1008062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500438"/>
            <a:ext cx="1008062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4941888"/>
            <a:ext cx="10080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re 1"/>
          <p:cNvSpPr txBox="1">
            <a:spLocks/>
          </p:cNvSpPr>
          <p:nvPr/>
        </p:nvSpPr>
        <p:spPr>
          <a:xfrm>
            <a:off x="827088" y="115888"/>
            <a:ext cx="7848600" cy="100965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fr-FR" sz="3200" b="1" dirty="0">
                <a:solidFill>
                  <a:srgbClr val="4686E2"/>
                </a:solidFill>
                <a:latin typeface="Verdana" pitchFamily="34" charset="0"/>
                <a:ea typeface="+mj-ea"/>
                <a:cs typeface="+mj-cs"/>
              </a:rPr>
              <a:t>Une progression structurée qui s’appuie sur une base solide</a:t>
            </a:r>
          </a:p>
          <a:p>
            <a:pPr eaLnBrk="0" hangingPunct="0">
              <a:defRPr/>
            </a:pPr>
            <a:r>
              <a:rPr lang="fr-FR" sz="3200" kern="0" dirty="0">
                <a:solidFill>
                  <a:srgbClr val="4686E2"/>
                </a:solidFill>
                <a:latin typeface="+mj-lt"/>
                <a:ea typeface="+mj-ea"/>
                <a:cs typeface="+mj-cs"/>
              </a:rPr>
              <a:t/>
            </a:r>
            <a:br>
              <a:rPr lang="fr-FR" sz="3200" kern="0" dirty="0">
                <a:solidFill>
                  <a:srgbClr val="4686E2"/>
                </a:solidFill>
                <a:latin typeface="+mj-lt"/>
                <a:ea typeface="+mj-ea"/>
                <a:cs typeface="+mj-cs"/>
              </a:rPr>
            </a:br>
            <a:endParaRPr lang="fr-FR" sz="32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1091</Words>
  <Application>Microsoft Office PowerPoint</Application>
  <PresentationFormat>Affichage à l'écran (4:3)</PresentationFormat>
  <Paragraphs>199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Verdana</vt:lpstr>
      <vt:lpstr>Wingdings</vt:lpstr>
      <vt:lpstr>Modèle par défaut</vt:lpstr>
      <vt:lpstr>Diapositive 1</vt:lpstr>
      <vt:lpstr>Diapositive 2</vt:lpstr>
      <vt:lpstr>Diapositive 3</vt:lpstr>
      <vt:lpstr>Diapositive 4</vt:lpstr>
      <vt:lpstr>LES PRATIS</vt:lpstr>
      <vt:lpstr>Diapositive 6</vt:lpstr>
      <vt:lpstr>LES TESTS DE DISTANCES </vt:lpstr>
      <vt:lpstr>L’E.N.F.  - historique </vt:lpstr>
      <vt:lpstr>Diapositive 9</vt:lpstr>
      <vt:lpstr>Diapositive 10</vt:lpstr>
      <vt:lpstr>Merci de votre attention maintenant regardons ensemble les images du « sauv’nage »  Patrick Gastou</vt:lpstr>
      <vt:lpstr>Diapositive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Water Flow</dc:title>
  <dc:creator>www.powerpointstyles.com</dc:creator>
  <dc:description>Image credit to Francesco Marino / FreeDigitalPhotos.net</dc:description>
  <cp:lastModifiedBy>ZeSchtroumpf</cp:lastModifiedBy>
  <cp:revision>52</cp:revision>
  <dcterms:created xsi:type="dcterms:W3CDTF">2009-03-23T15:23:24Z</dcterms:created>
  <dcterms:modified xsi:type="dcterms:W3CDTF">2012-04-11T20:40:16Z</dcterms:modified>
</cp:coreProperties>
</file>