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62" r:id="rId7"/>
    <p:sldId id="261" r:id="rId8"/>
    <p:sldId id="260" r:id="rId9"/>
    <p:sldId id="259" r:id="rId10"/>
    <p:sldId id="265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35CB1"/>
    <a:srgbClr val="7DD330"/>
    <a:srgbClr val="00CC00"/>
    <a:srgbClr val="0C7CD2"/>
    <a:srgbClr val="1F7EE7"/>
    <a:srgbClr val="AE1517"/>
    <a:srgbClr val="CC0000"/>
    <a:srgbClr val="4686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chemeClr val="bg1"/>
                </a:solidFill>
              </a:rPr>
              <a:t>Page </a:t>
            </a:r>
            <a:fld id="{846424F1-046D-443D-9E63-4CD67C0DEE45}" type="slidenum">
              <a:rPr lang="fr-FR" b="1">
                <a:solidFill>
                  <a:schemeClr val="bg1"/>
                </a:solidFill>
              </a:rPr>
              <a:pPr/>
              <a:t>‹N°›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75" y="-79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-15875" y="1409700"/>
            <a:ext cx="6877050" cy="245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 algn="ctr"/>
            <a:r>
              <a:rPr lang="fr-FR" sz="4000" b="1" dirty="0">
                <a:latin typeface="Times New Roman" pitchFamily="18" charset="0"/>
                <a:cs typeface="Times New Roman" pitchFamily="18" charset="0"/>
              </a:rPr>
              <a:t>L’adaptation du management au contexte sécuritaire</a:t>
            </a:r>
          </a:p>
          <a:p>
            <a:endParaRPr lang="fr-FR" sz="28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fr-FR" sz="2800" i="1" dirty="0">
                <a:latin typeface="Times New Roman" pitchFamily="18" charset="0"/>
                <a:cs typeface="Times New Roman" pitchFamily="18" charset="0"/>
              </a:rPr>
              <a:t>Patrick DUNY</a:t>
            </a: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Sous-titre 2"/>
          <p:cNvSpPr>
            <a:spLocks noGrp="1"/>
          </p:cNvSpPr>
          <p:nvPr>
            <p:ph type="subTitle" idx="1"/>
          </p:nvPr>
        </p:nvSpPr>
        <p:spPr bwMode="auto">
          <a:xfrm>
            <a:off x="-15875" y="5438775"/>
            <a:ext cx="7854950" cy="1419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fr-FR" sz="2000" i="1" dirty="0" smtClean="0"/>
              <a:t>Eviter l’accident avant qu’il ne se produise</a:t>
            </a:r>
          </a:p>
          <a:p>
            <a:pPr algn="l"/>
            <a:endParaRPr lang="fr-FR" sz="1200" i="1" dirty="0" smtClean="0"/>
          </a:p>
          <a:p>
            <a:pPr algn="l"/>
            <a:r>
              <a:rPr lang="fr-FR" sz="2000" i="1" dirty="0" smtClean="0"/>
              <a:t>Limiter les conséquences d’un accident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75" y="-79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-15875" y="1409700"/>
            <a:ext cx="6877050" cy="140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pPr algn="ctr"/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>Merci de </a:t>
            </a:r>
            <a:r>
              <a:rPr lang="fr-FR" sz="4000" b="1" smtClean="0">
                <a:latin typeface="Times New Roman" pitchFamily="18" charset="0"/>
                <a:cs typeface="Times New Roman" pitchFamily="18" charset="0"/>
              </a:rPr>
              <a:t>votre attention</a:t>
            </a: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  <a:p>
            <a:endParaRPr lang="fr-FR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L’évaluation des risques</a:t>
            </a:r>
            <a:endParaRPr lang="fr-FR" sz="4000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50825" y="696913"/>
            <a:ext cx="8229600" cy="43894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just">
              <a:buFontTx/>
              <a:buNone/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(NF EN 15288-1 et NF EN 15288-2)</a:t>
            </a:r>
          </a:p>
          <a:p>
            <a:pPr marL="0" indent="0" algn="just">
              <a:buFontTx/>
              <a:buNone/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Elle doit être faite :</a:t>
            </a:r>
          </a:p>
          <a:p>
            <a:pPr algn="just"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lors de la phase de conception </a:t>
            </a:r>
          </a:p>
          <a:p>
            <a:pPr algn="just"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à nouveau avant la 1</a:t>
            </a:r>
            <a:r>
              <a:rPr lang="fr-FR" sz="2800" baseline="30000" dirty="0" smtClean="0">
                <a:latin typeface="Times New Roman" pitchFamily="18" charset="0"/>
                <a:cs typeface="Times New Roman" pitchFamily="18" charset="0"/>
              </a:rPr>
              <a:t>ère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ouverture</a:t>
            </a:r>
          </a:p>
          <a:p>
            <a:pPr algn="just"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ensuite régulièrement</a:t>
            </a:r>
          </a:p>
          <a:p>
            <a:pPr algn="just"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après chaque accident et incident grave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Le règlement intérieur</a:t>
            </a:r>
            <a:endParaRPr lang="fr-FR" sz="4000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7544" y="476672"/>
            <a:ext cx="7704137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 doit interdire les actions dangereuses et permettre au personnel de s’y référer en cas de problème avec un </a:t>
            </a: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client</a:t>
            </a: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fr-FR" sz="2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 doit envisager un maximum de situations </a:t>
            </a: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prévisibles</a:t>
            </a: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fr-FR" sz="2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 doit, si possible, faire l’objet d’arrêté municipal</a:t>
            </a:r>
            <a:endParaRPr lang="fr-FR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Le POSS</a:t>
            </a:r>
            <a:endParaRPr lang="fr-FR" sz="4000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0" y="620688"/>
            <a:ext cx="8785225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 doit inclure toutes les situations prévues dans les textes réglementaires, mais aussi dans les normes NF EN 15288-1 et NF EN 15288-2</a:t>
            </a: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 doit donner des procédures pour tous les risques importants décelés lors de l’évaluation des risques (en plus de ceux demandé par l’Arrêté du 16 juin 1998  </a:t>
            </a:r>
            <a:r>
              <a:rPr lang="fr-FR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relatif au plan d’organisation de la surveillance et des secours dans les établissements de natation et d’activités aquatiques d’accès payant</a:t>
            </a:r>
            <a:r>
              <a:rPr lang="fr-FR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 doit être clair, simple et laisser une marge de manœuvre suffisante au personnel dans son application</a:t>
            </a:r>
            <a:endParaRPr lang="fr-FR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Les Plannings</a:t>
            </a:r>
            <a:endParaRPr lang="fr-FR" sz="4000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0825" y="434975"/>
            <a:ext cx="864235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Ils doivent:</a:t>
            </a: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tenir compte de la fatigue provoquée par l’environnement (chaud, bruyant…)</a:t>
            </a: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être adaptés au poste occupé. Un surveillant de bassin (MNS ou autre) à besoin de plus de vigilance que certaines autres catégories de personnel.</a:t>
            </a: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tenir compte de la fréquentation attendue (plus de personnel si l’on attend beaucoup de baigneurs).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91439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La prévention</a:t>
            </a:r>
            <a:endParaRPr lang="fr-FR" sz="4000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23850" y="620713"/>
            <a:ext cx="828040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Tout le personnel doit être formé à rechercher les situations à risque pour empêcher les accidents de se produire</a:t>
            </a: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fr-FR" sz="2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Le bâtiment et certains équipements doivent être contrôlés tous les matins avant l’ouverture pour s’assurer que l’accueil des baigneurs peut se faire dans de bonnes conditions de sécurité.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La vigilance de tous les instants</a:t>
            </a:r>
            <a:endParaRPr lang="fr-FR" sz="4000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95288" y="836613"/>
            <a:ext cx="8208962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endParaRPr lang="fr-FR" sz="2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surveillance est active et non passive.</a:t>
            </a:r>
            <a:endParaRPr lang="fr-FR" sz="2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defRPr/>
            </a:pPr>
            <a:endParaRPr lang="fr-FR" sz="2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Réagir en cas d’accident est bien, mais il est mieux d’agir avant.</a:t>
            </a:r>
            <a:endParaRPr lang="fr-FR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La recherche d’améliorations</a:t>
            </a:r>
            <a:endParaRPr lang="fr-FR" sz="4000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388" y="1196975"/>
            <a:ext cx="842486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74320" indent="-274320" algn="just" eaLnBrk="1" fontAlgn="auto" hangingPunct="1">
              <a:spcBef>
                <a:spcPct val="20000"/>
              </a:spcBef>
              <a:spcAft>
                <a:spcPts val="0"/>
              </a:spcAft>
              <a:buSzPct val="95000"/>
              <a:buFont typeface="Wingdings 2"/>
              <a:buChar char=""/>
              <a:defRPr/>
            </a:pPr>
            <a:r>
              <a:rPr lang="fr-FR" sz="2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Etudier les fiches d’infirmerie régulièrement, les analyser, voir quels sont les problèmes les plus courants, chercher des solutions pour les diminuer.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4000" b="1" dirty="0">
                <a:solidFill>
                  <a:srgbClr val="235CB1"/>
                </a:solidFill>
                <a:latin typeface="Times New Roman" pitchFamily="18" charset="0"/>
                <a:cs typeface="Times New Roman" pitchFamily="18" charset="0"/>
              </a:rPr>
              <a:t>Pour toutes questions:</a:t>
            </a:r>
            <a:endParaRPr lang="fr-FR" sz="4000" dirty="0">
              <a:solidFill>
                <a:srgbClr val="235CB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388" y="620713"/>
            <a:ext cx="8424862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tIns="180000" rIns="180000" bIns="1800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fr-FR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Patrick DUNY</a:t>
            </a:r>
          </a:p>
          <a:p>
            <a:pPr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fr-FR" sz="20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Consultant</a:t>
            </a:r>
          </a:p>
          <a:p>
            <a:pPr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endParaRPr lang="fr-FR" sz="11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fr-FR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+41 79 541 71 58</a:t>
            </a:r>
          </a:p>
          <a:p>
            <a:pPr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fr-FR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(N° de portable suisse)</a:t>
            </a:r>
          </a:p>
          <a:p>
            <a:pPr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endParaRPr lang="fr-FR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defRPr/>
            </a:pPr>
            <a:r>
              <a:rPr lang="fr-FR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patrickduny@gmail.com</a:t>
            </a:r>
            <a:endParaRPr lang="fr-FR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386</Words>
  <Application>Microsoft Office PowerPoint</Application>
  <PresentationFormat>Affichage à l'écran (4:3)</PresentationFormat>
  <Paragraphs>48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Verdana</vt:lpstr>
      <vt:lpstr>Constantia</vt:lpstr>
      <vt:lpstr>Wingdings 2</vt:lpstr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Water Flow</dc:title>
  <dc:creator>www.powerpointstyles.com</dc:creator>
  <dc:description>Image credit to Francesco Marino / FreeDigitalPhotos.net</dc:description>
  <cp:lastModifiedBy>ZeSchtroumpf</cp:lastModifiedBy>
  <cp:revision>38</cp:revision>
  <dcterms:created xsi:type="dcterms:W3CDTF">2009-03-23T15:23:24Z</dcterms:created>
  <dcterms:modified xsi:type="dcterms:W3CDTF">2012-03-20T22:32:13Z</dcterms:modified>
</cp:coreProperties>
</file>