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4"/>
  </p:notesMasterIdLst>
  <p:handoutMasterIdLst>
    <p:handoutMasterId r:id="rId15"/>
  </p:handoutMasterIdLst>
  <p:sldIdLst>
    <p:sldId id="269" r:id="rId2"/>
    <p:sldId id="257" r:id="rId3"/>
    <p:sldId id="260" r:id="rId4"/>
    <p:sldId id="262" r:id="rId5"/>
    <p:sldId id="261" r:id="rId6"/>
    <p:sldId id="263" r:id="rId7"/>
    <p:sldId id="264" r:id="rId8"/>
    <p:sldId id="265" r:id="rId9"/>
    <p:sldId id="266" r:id="rId10"/>
    <p:sldId id="267" r:id="rId11"/>
    <p:sldId id="268" r:id="rId12"/>
    <p:sldId id="270" r:id="rId13"/>
  </p:sldIdLst>
  <p:sldSz cx="9144000" cy="6858000" type="screen4x3"/>
  <p:notesSz cx="6858000" cy="9144000"/>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1"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 charset="-128"/>
        <a:cs typeface="+mn-cs"/>
      </a:defRPr>
    </a:lvl5pPr>
    <a:lvl6pPr marL="2286000" algn="l" defTabSz="914400" rtl="0" eaLnBrk="1" latinLnBrk="0" hangingPunct="1">
      <a:defRPr kern="1200">
        <a:solidFill>
          <a:schemeClr val="tx1"/>
        </a:solidFill>
        <a:latin typeface="Arial" charset="0"/>
        <a:ea typeface="ＭＳ Ｐゴシック" pitchFamily="1" charset="-128"/>
        <a:cs typeface="+mn-cs"/>
      </a:defRPr>
    </a:lvl6pPr>
    <a:lvl7pPr marL="2743200" algn="l" defTabSz="914400" rtl="0" eaLnBrk="1" latinLnBrk="0" hangingPunct="1">
      <a:defRPr kern="1200">
        <a:solidFill>
          <a:schemeClr val="tx1"/>
        </a:solidFill>
        <a:latin typeface="Arial" charset="0"/>
        <a:ea typeface="ＭＳ Ｐゴシック" pitchFamily="1" charset="-128"/>
        <a:cs typeface="+mn-cs"/>
      </a:defRPr>
    </a:lvl7pPr>
    <a:lvl8pPr marL="3200400" algn="l" defTabSz="914400" rtl="0" eaLnBrk="1" latinLnBrk="0" hangingPunct="1">
      <a:defRPr kern="1200">
        <a:solidFill>
          <a:schemeClr val="tx1"/>
        </a:solidFill>
        <a:latin typeface="Arial" charset="0"/>
        <a:ea typeface="ＭＳ Ｐゴシック" pitchFamily="1" charset="-128"/>
        <a:cs typeface="+mn-cs"/>
      </a:defRPr>
    </a:lvl8pPr>
    <a:lvl9pPr marL="3657600" algn="l" defTabSz="914400" rtl="0" eaLnBrk="1" latinLnBrk="0" hangingPunct="1">
      <a:defRPr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1" charset="0"/>
                <a:cs typeface="ＭＳ Ｐゴシック" pitchFamily="1" charset="-128"/>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5B76C7C6-DB60-4318-A06C-F8EFB2CF3F85}" type="datetime1">
              <a:rPr lang="fr-FR"/>
              <a:pPr/>
              <a:t>21/03/2012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1" charset="0"/>
                <a:cs typeface="ＭＳ Ｐゴシック" pitchFamily="1" charset="-128"/>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9B4EC32-EC9C-4E54-95C1-991B368B10F6}" type="slidenum">
              <a:rPr lang="fr-FR"/>
              <a:pPr/>
              <a:t>‹N°›</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1" charset="0"/>
                <a:cs typeface="ＭＳ Ｐゴシック" pitchFamily="1" charset="-128"/>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6B4F828-0A88-4677-84D9-6A7805515007}" type="datetime1">
              <a:rPr lang="fr-FR"/>
              <a:pPr/>
              <a:t>21/03/2012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1" charset="0"/>
                <a:cs typeface="ＭＳ Ｐゴシック" pitchFamily="1" charset="-128"/>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6A71573-32A6-43F5-8237-F2C745E113C5}" type="slidenum">
              <a:rPr lang="fr-FR"/>
              <a:pPr/>
              <a:t>‹N°›</a:t>
            </a:fld>
            <a:endParaRPr lang="fr-FR"/>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6A71573-32A6-43F5-8237-F2C745E113C5}" type="slidenum">
              <a:rPr lang="fr-FR" smtClean="0"/>
              <a:pPr/>
              <a:t>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fr-FR" noProof="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7" descr="Sansbvcbdsfstitre-1sdfsfsd"/>
          <p:cNvPicPr>
            <a:picLocks noChangeAspect="1" noChangeArrowheads="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1032" name="Text Box 8"/>
          <p:cNvSpPr txBox="1">
            <a:spLocks noChangeArrowheads="1"/>
          </p:cNvSpPr>
          <p:nvPr/>
        </p:nvSpPr>
        <p:spPr bwMode="auto">
          <a:xfrm>
            <a:off x="7962900" y="6375400"/>
            <a:ext cx="1073150" cy="366713"/>
          </a:xfrm>
          <a:prstGeom prst="rect">
            <a:avLst/>
          </a:prstGeom>
          <a:noFill/>
          <a:ln w="9525">
            <a:noFill/>
            <a:miter lim="800000"/>
            <a:headEnd/>
            <a:tailEnd/>
          </a:ln>
          <a:effectLst/>
        </p:spPr>
        <p:txBody>
          <a:bodyPr wrap="none">
            <a:spAutoFit/>
          </a:bodyPr>
          <a:lstStyle/>
          <a:p>
            <a:pPr>
              <a:defRPr/>
            </a:pPr>
            <a:r>
              <a:rPr lang="fr-FR" b="1">
                <a:solidFill>
                  <a:schemeClr val="bg1"/>
                </a:solidFill>
              </a:rPr>
              <a:t>Page </a:t>
            </a:r>
            <a:fld id="{07F696BF-66D6-4C15-AD6A-6B6F5126A415}" type="slidenum">
              <a:rPr lang="fr-FR" b="1">
                <a:solidFill>
                  <a:schemeClr val="bg1"/>
                </a:solidFill>
              </a:rPr>
              <a:pPr>
                <a:defRPr/>
              </a:pPr>
              <a:t>‹N°›</a:t>
            </a:fld>
            <a:endParaRPr lang="fr-FR" b="1">
              <a:solidFill>
                <a:schemeClr val="bg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2" descr="nn,b,b,b,nbb"/>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51" name="Text Box 6"/>
          <p:cNvSpPr txBox="1">
            <a:spLocks noChangeArrowheads="1"/>
          </p:cNvSpPr>
          <p:nvPr/>
        </p:nvSpPr>
        <p:spPr bwMode="auto">
          <a:xfrm>
            <a:off x="0" y="1676400"/>
            <a:ext cx="6877050" cy="2702618"/>
          </a:xfrm>
          <a:prstGeom prst="rect">
            <a:avLst/>
          </a:prstGeom>
          <a:noFill/>
          <a:ln w="9525">
            <a:noFill/>
            <a:miter lim="800000"/>
            <a:headEnd/>
            <a:tailEnd/>
          </a:ln>
        </p:spPr>
        <p:txBody>
          <a:bodyPr lIns="180000" tIns="180000" rIns="180000" bIns="180000">
            <a:spAutoFit/>
          </a:bodyPr>
          <a:lstStyle/>
          <a:p>
            <a:r>
              <a:rPr lang="fr-FR" sz="4000" b="1" dirty="0" smtClean="0">
                <a:latin typeface="Times New Roman" pitchFamily="18" charset="0"/>
                <a:cs typeface="Times New Roman" pitchFamily="18" charset="0"/>
              </a:rPr>
              <a:t>Le POSS conception et mise en œuvre.</a:t>
            </a:r>
          </a:p>
          <a:p>
            <a:endParaRPr lang="fr-FR" sz="4000" b="1" dirty="0">
              <a:latin typeface="Times New Roman" pitchFamily="18" charset="0"/>
              <a:cs typeface="Times New Roman" pitchFamily="18" charset="0"/>
            </a:endParaRPr>
          </a:p>
          <a:p>
            <a:r>
              <a:rPr lang="fr-FR" sz="3200" i="1" dirty="0" smtClean="0">
                <a:latin typeface="Times New Roman" pitchFamily="18" charset="0"/>
                <a:cs typeface="Times New Roman" pitchFamily="18" charset="0"/>
              </a:rPr>
              <a:t>M. </a:t>
            </a:r>
            <a:r>
              <a:rPr lang="fr-FR" sz="3200" i="1" dirty="0" err="1" smtClean="0">
                <a:latin typeface="Times New Roman" pitchFamily="18" charset="0"/>
                <a:cs typeface="Times New Roman" pitchFamily="18" charset="0"/>
              </a:rPr>
              <a:t>Cranga</a:t>
            </a:r>
            <a:endParaRPr lang="fr-FR" sz="3200" i="1" dirty="0">
              <a:latin typeface="Times New Roman" pitchFamily="18" charset="0"/>
              <a:cs typeface="Times New Roman" pitchFamily="18" charset="0"/>
            </a:endParaRPr>
          </a:p>
        </p:txBody>
      </p:sp>
      <p:pic>
        <p:nvPicPr>
          <p:cNvPr id="2052" name="Picture 23"/>
          <p:cNvPicPr>
            <a:picLocks noChangeAspect="1" noChangeArrowheads="1"/>
          </p:cNvPicPr>
          <p:nvPr/>
        </p:nvPicPr>
        <p:blipFill>
          <a:blip r:embed="rId3"/>
          <a:srcRect/>
          <a:stretch>
            <a:fillRect/>
          </a:stretch>
        </p:blipFill>
        <p:spPr bwMode="auto">
          <a:xfrm>
            <a:off x="0" y="0"/>
            <a:ext cx="9144000" cy="140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re 1"/>
          <p:cNvSpPr>
            <a:spLocks noGrp="1"/>
          </p:cNvSpPr>
          <p:nvPr>
            <p:ph type="title"/>
          </p:nvPr>
        </p:nvSpPr>
        <p:spPr>
          <a:xfrm>
            <a:off x="0" y="0"/>
            <a:ext cx="9144000" cy="1143000"/>
          </a:xfrm>
        </p:spPr>
        <p:txBody>
          <a:bodyPr/>
          <a:lstStyle/>
          <a:p>
            <a:pPr eaLnBrk="1" hangingPunct="1"/>
            <a:r>
              <a:rPr lang="fr-FR" sz="4000" b="1" dirty="0" smtClean="0">
                <a:solidFill>
                  <a:schemeClr val="accent2"/>
                </a:solidFill>
                <a:latin typeface="Times New Roman" pitchFamily="18" charset="0"/>
                <a:cs typeface="Times New Roman" pitchFamily="18" charset="0"/>
              </a:rPr>
              <a:t>Description de chaque scénario</a:t>
            </a:r>
            <a:endParaRPr lang="fr-FR" sz="4000" b="1" dirty="0" smtClean="0">
              <a:solidFill>
                <a:schemeClr val="accent2"/>
              </a:solidFill>
              <a:latin typeface="Times New Roman" pitchFamily="18" charset="0"/>
              <a:cs typeface="Times New Roman" pitchFamily="18" charset="0"/>
            </a:endParaRPr>
          </a:p>
        </p:txBody>
      </p:sp>
      <p:sp>
        <p:nvSpPr>
          <p:cNvPr id="4" name="Espace réservé du pied de page 3"/>
          <p:cNvSpPr>
            <a:spLocks noGrp="1"/>
          </p:cNvSpPr>
          <p:nvPr>
            <p:ph type="ftr" sz="quarter" idx="4294967295"/>
          </p:nvPr>
        </p:nvSpPr>
        <p:spPr>
          <a:xfrm>
            <a:off x="0" y="6356350"/>
            <a:ext cx="2895600" cy="365125"/>
          </a:xfrm>
          <a:prstGeom prst="rect">
            <a:avLst/>
          </a:prstGeom>
        </p:spPr>
        <p:txBody>
          <a:bodyPr/>
          <a:lstStyle/>
          <a:p>
            <a:r>
              <a:rPr lang="fr-FR"/>
              <a:t>Sport et sécurité      JC CRANGA</a:t>
            </a:r>
          </a:p>
        </p:txBody>
      </p:sp>
      <p:sp>
        <p:nvSpPr>
          <p:cNvPr id="5" name="Espace réservé du numéro de diapositive 4"/>
          <p:cNvSpPr>
            <a:spLocks noGrp="1"/>
          </p:cNvSpPr>
          <p:nvPr>
            <p:ph type="sldNum" sz="quarter" idx="4294967295"/>
          </p:nvPr>
        </p:nvSpPr>
        <p:spPr>
          <a:xfrm>
            <a:off x="7010400" y="6356350"/>
            <a:ext cx="2133600" cy="365125"/>
          </a:xfrm>
          <a:prstGeom prst="rect">
            <a:avLst/>
          </a:prstGeom>
        </p:spPr>
        <p:txBody>
          <a:bodyPr/>
          <a:lstStyle/>
          <a:p>
            <a:fld id="{3DD5B5F6-7BA3-4287-BAEE-D3B0F3A3038C}" type="slidenum">
              <a:rPr lang="fr-FR"/>
              <a:pPr/>
              <a:t>10</a:t>
            </a:fld>
            <a:endParaRPr lang="fr-FR"/>
          </a:p>
        </p:txBody>
      </p:sp>
      <p:graphicFrame>
        <p:nvGraphicFramePr>
          <p:cNvPr id="24578" name="Object 2"/>
          <p:cNvGraphicFramePr>
            <a:graphicFrameLocks noChangeAspect="1"/>
          </p:cNvGraphicFramePr>
          <p:nvPr/>
        </p:nvGraphicFramePr>
        <p:xfrm>
          <a:off x="457200" y="1509713"/>
          <a:ext cx="8229600" cy="4938712"/>
        </p:xfrm>
        <a:graphic>
          <a:graphicData uri="http://schemas.openxmlformats.org/presentationml/2006/ole">
            <p:oleObj spid="_x0000_s24578" name="Document" r:id="rId3" imgW="6121400" imgH="2324100" progId="Word.Document.12">
              <p:link updateAutomatic="1"/>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p:cNvSpPr>
            <a:spLocks noGrp="1"/>
          </p:cNvSpPr>
          <p:nvPr>
            <p:ph type="title"/>
          </p:nvPr>
        </p:nvSpPr>
        <p:spPr>
          <a:xfrm>
            <a:off x="-1" y="0"/>
            <a:ext cx="9144001" cy="1143000"/>
          </a:xfrm>
        </p:spPr>
        <p:txBody>
          <a:bodyPr/>
          <a:lstStyle/>
          <a:p>
            <a:pPr eaLnBrk="1" hangingPunct="1"/>
            <a:r>
              <a:rPr lang="fr-FR" sz="4000" b="1" dirty="0" smtClean="0">
                <a:solidFill>
                  <a:schemeClr val="accent2"/>
                </a:solidFill>
                <a:latin typeface="Times New Roman" pitchFamily="18" charset="0"/>
                <a:cs typeface="Times New Roman" pitchFamily="18" charset="0"/>
              </a:rPr>
              <a:t>Quelques représentations possibles</a:t>
            </a:r>
            <a:endParaRPr lang="fr-FR" sz="4000" b="1" dirty="0" smtClean="0">
              <a:solidFill>
                <a:schemeClr val="accent2"/>
              </a:solidFill>
              <a:latin typeface="Times New Roman" pitchFamily="18" charset="0"/>
              <a:cs typeface="Times New Roman" pitchFamily="18" charset="0"/>
            </a:endParaRPr>
          </a:p>
        </p:txBody>
      </p:sp>
      <p:sp>
        <p:nvSpPr>
          <p:cNvPr id="15363" name="Espace réservé du contenu 2"/>
          <p:cNvSpPr>
            <a:spLocks noGrp="1"/>
          </p:cNvSpPr>
          <p:nvPr>
            <p:ph idx="1"/>
          </p:nvPr>
        </p:nvSpPr>
        <p:spPr>
          <a:xfrm>
            <a:off x="457200" y="858982"/>
            <a:ext cx="8229600" cy="4916487"/>
          </a:xfrm>
        </p:spPr>
        <p:txBody>
          <a:bodyPr>
            <a:normAutofit/>
          </a:bodyPr>
          <a:lstStyle/>
          <a:p>
            <a:pPr algn="just" eaLnBrk="1" hangingPunct="1">
              <a:lnSpc>
                <a:spcPct val="90000"/>
              </a:lnSpc>
            </a:pPr>
            <a:r>
              <a:rPr lang="fr-FR" sz="2800" dirty="0" smtClean="0">
                <a:latin typeface="Times New Roman" pitchFamily="18" charset="0"/>
                <a:cs typeface="Times New Roman" pitchFamily="18" charset="0"/>
              </a:rPr>
              <a:t>Connaissance partielle des textes</a:t>
            </a:r>
          </a:p>
          <a:p>
            <a:pPr algn="just" eaLnBrk="1" hangingPunct="1">
              <a:lnSpc>
                <a:spcPct val="90000"/>
              </a:lnSpc>
            </a:pPr>
            <a:r>
              <a:rPr lang="fr-FR" sz="2800" dirty="0" smtClean="0">
                <a:latin typeface="Times New Roman" pitchFamily="18" charset="0"/>
                <a:cs typeface="Times New Roman" pitchFamily="18" charset="0"/>
              </a:rPr>
              <a:t>Mauvaise compréhension</a:t>
            </a:r>
          </a:p>
          <a:p>
            <a:pPr algn="just" eaLnBrk="1" hangingPunct="1">
              <a:lnSpc>
                <a:spcPct val="90000"/>
              </a:lnSpc>
            </a:pPr>
            <a:r>
              <a:rPr lang="fr-FR" sz="2800" dirty="0" smtClean="0">
                <a:latin typeface="Times New Roman" pitchFamily="18" charset="0"/>
                <a:cs typeface="Times New Roman" pitchFamily="18" charset="0"/>
              </a:rPr>
              <a:t>Obligation de moyens plutôt que de résultat</a:t>
            </a:r>
          </a:p>
          <a:p>
            <a:pPr algn="just" eaLnBrk="1" hangingPunct="1">
              <a:lnSpc>
                <a:spcPct val="90000"/>
              </a:lnSpc>
            </a:pPr>
            <a:r>
              <a:rPr lang="fr-FR" sz="2800" dirty="0" smtClean="0">
                <a:latin typeface="Times New Roman" pitchFamily="18" charset="0"/>
                <a:cs typeface="Times New Roman" pitchFamily="18" charset="0"/>
              </a:rPr>
              <a:t>Refus latent de construire un système sécuritaire rationnel mais contraignant</a:t>
            </a:r>
          </a:p>
          <a:p>
            <a:pPr algn="just" eaLnBrk="1" hangingPunct="1">
              <a:lnSpc>
                <a:spcPct val="90000"/>
              </a:lnSpc>
            </a:pPr>
            <a:r>
              <a:rPr lang="fr-FR" sz="2800" dirty="0" smtClean="0">
                <a:latin typeface="Times New Roman" pitchFamily="18" charset="0"/>
                <a:cs typeface="Times New Roman" pitchFamily="18" charset="0"/>
              </a:rPr>
              <a:t>Cultures professionnelles et institutionnelles  tournées sur les apprentissages plus valorisantes que la sécurité.</a:t>
            </a:r>
          </a:p>
          <a:p>
            <a:pPr algn="just" eaLnBrk="1" hangingPunct="1">
              <a:lnSpc>
                <a:spcPct val="90000"/>
              </a:lnSpc>
            </a:pPr>
            <a:endParaRPr lang="fr-FR" sz="2800" dirty="0" smtClean="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2" descr="nn,b,b,b,nbb"/>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51" name="Text Box 6"/>
          <p:cNvSpPr txBox="1">
            <a:spLocks noChangeArrowheads="1"/>
          </p:cNvSpPr>
          <p:nvPr/>
        </p:nvSpPr>
        <p:spPr bwMode="auto">
          <a:xfrm>
            <a:off x="0" y="1676400"/>
            <a:ext cx="6877050" cy="979069"/>
          </a:xfrm>
          <a:prstGeom prst="rect">
            <a:avLst/>
          </a:prstGeom>
          <a:noFill/>
          <a:ln w="9525">
            <a:noFill/>
            <a:miter lim="800000"/>
            <a:headEnd/>
            <a:tailEnd/>
          </a:ln>
        </p:spPr>
        <p:txBody>
          <a:bodyPr lIns="180000" tIns="180000" rIns="180000" bIns="180000">
            <a:spAutoFit/>
          </a:bodyPr>
          <a:lstStyle/>
          <a:p>
            <a:r>
              <a:rPr lang="fr-FR" sz="4000" b="1" dirty="0" smtClean="0">
                <a:latin typeface="Times New Roman" pitchFamily="18" charset="0"/>
                <a:cs typeface="Times New Roman" pitchFamily="18" charset="0"/>
              </a:rPr>
              <a:t>Merci de votre attention</a:t>
            </a:r>
          </a:p>
        </p:txBody>
      </p:sp>
      <p:pic>
        <p:nvPicPr>
          <p:cNvPr id="2052" name="Picture 23"/>
          <p:cNvPicPr>
            <a:picLocks noChangeAspect="1" noChangeArrowheads="1"/>
          </p:cNvPicPr>
          <p:nvPr/>
        </p:nvPicPr>
        <p:blipFill>
          <a:blip r:embed="rId3"/>
          <a:srcRect/>
          <a:stretch>
            <a:fillRect/>
          </a:stretch>
        </p:blipFill>
        <p:spPr bwMode="auto">
          <a:xfrm>
            <a:off x="0" y="0"/>
            <a:ext cx="9144000" cy="140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u contenu 2"/>
          <p:cNvSpPr>
            <a:spLocks noGrp="1"/>
          </p:cNvSpPr>
          <p:nvPr>
            <p:ph idx="1"/>
          </p:nvPr>
        </p:nvSpPr>
        <p:spPr>
          <a:xfrm>
            <a:off x="457199" y="665018"/>
            <a:ext cx="8451273" cy="4525963"/>
          </a:xfrm>
        </p:spPr>
        <p:txBody>
          <a:bodyPr/>
          <a:lstStyle/>
          <a:p>
            <a:pPr algn="just" eaLnBrk="1" hangingPunct="1">
              <a:buFont typeface="Arial" charset="0"/>
              <a:buNone/>
            </a:pPr>
            <a:r>
              <a:rPr lang="fr-FR" dirty="0" smtClean="0">
                <a:latin typeface="Times New Roman" pitchFamily="18" charset="0"/>
                <a:cs typeface="Times New Roman" pitchFamily="18" charset="0"/>
              </a:rPr>
              <a:t>« Des recherches et des études récentes montrent combien les méthodes de gestion des risques reste souvent perfectibles dans les systèmes sportifs, et combien les acteurs (cadres, techniciens, élus, …) sont ancrés dans des </a:t>
            </a:r>
            <a:r>
              <a:rPr lang="fr-FR" b="1" dirty="0" smtClean="0">
                <a:latin typeface="Times New Roman" pitchFamily="18" charset="0"/>
                <a:cs typeface="Times New Roman" pitchFamily="18" charset="0"/>
              </a:rPr>
              <a:t>représentations</a:t>
            </a:r>
            <a:r>
              <a:rPr lang="fr-FR" dirty="0" smtClean="0">
                <a:latin typeface="Times New Roman" pitchFamily="18" charset="0"/>
                <a:cs typeface="Times New Roman" pitchFamily="18" charset="0"/>
              </a:rPr>
              <a:t> sources de </a:t>
            </a:r>
            <a:r>
              <a:rPr lang="fr-FR" b="1" dirty="0" smtClean="0">
                <a:latin typeface="Times New Roman" pitchFamily="18" charset="0"/>
                <a:cs typeface="Times New Roman" pitchFamily="18" charset="0"/>
              </a:rPr>
              <a:t>défaillances</a:t>
            </a:r>
            <a:r>
              <a:rPr lang="fr-FR" dirty="0" smtClean="0">
                <a:latin typeface="Times New Roman" pitchFamily="18" charset="0"/>
                <a:cs typeface="Times New Roman" pitchFamily="18" charset="0"/>
              </a:rPr>
              <a:t> sécuritaires non négligeables. »</a:t>
            </a:r>
          </a:p>
          <a:p>
            <a:pPr eaLnBrk="1" hangingPunct="1">
              <a:buFont typeface="Arial" charset="0"/>
              <a:buNone/>
            </a:pPr>
            <a:endParaRPr lang="fr-FR" dirty="0" smtClean="0"/>
          </a:p>
          <a:p>
            <a:pPr eaLnBrk="1" hangingPunct="1">
              <a:buFont typeface="Arial" charset="0"/>
              <a:buNone/>
            </a:pPr>
            <a:r>
              <a:rPr lang="fr-FR" sz="2000" dirty="0" smtClean="0">
                <a:latin typeface="Times New Roman" pitchFamily="18" charset="0"/>
                <a:cs typeface="Times New Roman" pitchFamily="18" charset="0"/>
              </a:rPr>
              <a:t>                        Le </a:t>
            </a:r>
            <a:r>
              <a:rPr lang="fr-FR" sz="2000" dirty="0" smtClean="0">
                <a:latin typeface="Times New Roman" pitchFamily="18" charset="0"/>
                <a:cs typeface="Times New Roman" pitchFamily="18" charset="0"/>
              </a:rPr>
              <a:t>mot des organisateurs 2</a:t>
            </a:r>
            <a:r>
              <a:rPr lang="fr-FR" sz="2000" baseline="30000" dirty="0" smtClean="0">
                <a:latin typeface="Times New Roman" pitchFamily="18" charset="0"/>
                <a:cs typeface="Times New Roman" pitchFamily="18" charset="0"/>
              </a:rPr>
              <a:t>ème</a:t>
            </a:r>
            <a:r>
              <a:rPr lang="fr-FR" sz="2000" dirty="0" smtClean="0">
                <a:latin typeface="Times New Roman" pitchFamily="18" charset="0"/>
                <a:cs typeface="Times New Roman" pitchFamily="18" charset="0"/>
              </a:rPr>
              <a:t> colloque national sport et sécurité</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0" y="0"/>
            <a:ext cx="9144000" cy="1143000"/>
          </a:xfrm>
        </p:spPr>
        <p:txBody>
          <a:bodyPr/>
          <a:lstStyle/>
          <a:p>
            <a:pPr eaLnBrk="1" hangingPunct="1"/>
            <a:r>
              <a:rPr lang="fr-FR" sz="4000" b="1" dirty="0" smtClean="0">
                <a:solidFill>
                  <a:schemeClr val="accent2"/>
                </a:solidFill>
                <a:latin typeface="Times New Roman" pitchFamily="18" charset="0"/>
                <a:cs typeface="Times New Roman" pitchFamily="18" charset="0"/>
              </a:rPr>
              <a:t>RELIRE LES TEXTES</a:t>
            </a:r>
            <a:br>
              <a:rPr lang="fr-FR" sz="4000" b="1" dirty="0" smtClean="0">
                <a:solidFill>
                  <a:schemeClr val="accent2"/>
                </a:solidFill>
                <a:latin typeface="Times New Roman" pitchFamily="18" charset="0"/>
                <a:cs typeface="Times New Roman" pitchFamily="18" charset="0"/>
              </a:rPr>
            </a:br>
            <a:r>
              <a:rPr lang="fr-FR" sz="4000" b="1" dirty="0" smtClean="0">
                <a:solidFill>
                  <a:schemeClr val="accent2"/>
                </a:solidFill>
                <a:latin typeface="Times New Roman" pitchFamily="18" charset="0"/>
                <a:cs typeface="Times New Roman" pitchFamily="18" charset="0"/>
              </a:rPr>
              <a:t>Code du sport</a:t>
            </a:r>
          </a:p>
        </p:txBody>
      </p:sp>
      <p:sp>
        <p:nvSpPr>
          <p:cNvPr id="17411" name="Espace réservé du contenu 2"/>
          <p:cNvSpPr>
            <a:spLocks noGrp="1"/>
          </p:cNvSpPr>
          <p:nvPr>
            <p:ph idx="1"/>
          </p:nvPr>
        </p:nvSpPr>
        <p:spPr>
          <a:xfrm>
            <a:off x="457200" y="1143000"/>
            <a:ext cx="8229600" cy="4525963"/>
          </a:xfrm>
        </p:spPr>
        <p:txBody>
          <a:bodyPr/>
          <a:lstStyle/>
          <a:p>
            <a:pPr eaLnBrk="1" hangingPunct="1"/>
            <a:r>
              <a:rPr lang="fr-FR" sz="2400" b="1" dirty="0" smtClean="0">
                <a:latin typeface="Times New Roman" pitchFamily="18" charset="0"/>
                <a:cs typeface="Times New Roman" pitchFamily="18" charset="0"/>
              </a:rPr>
              <a:t>Art. A 322-13 : </a:t>
            </a:r>
          </a:p>
          <a:p>
            <a:pPr lvl="1" algn="just" eaLnBrk="1" hangingPunct="1">
              <a:buFont typeface="Wingdings" pitchFamily="2" charset="2"/>
              <a:buChar char="Ø"/>
            </a:pPr>
            <a:r>
              <a:rPr lang="fr-FR" sz="2400" dirty="0" smtClean="0">
                <a:latin typeface="Times New Roman" pitchFamily="18" charset="0"/>
                <a:cs typeface="Times New Roman" pitchFamily="18" charset="0"/>
              </a:rPr>
              <a:t>Plan des installations, des lieux à risque, des moyens de secours...</a:t>
            </a:r>
          </a:p>
          <a:p>
            <a:pPr lvl="1" algn="just" eaLnBrk="1" hangingPunct="1">
              <a:buFont typeface="Wingdings" pitchFamily="2" charset="2"/>
              <a:buChar char="Ø"/>
            </a:pPr>
            <a:r>
              <a:rPr lang="fr-FR" sz="2400" dirty="0" smtClean="0">
                <a:latin typeface="Times New Roman" pitchFamily="18" charset="0"/>
                <a:cs typeface="Times New Roman" pitchFamily="18" charset="0"/>
              </a:rPr>
              <a:t>Plan des bassins</a:t>
            </a:r>
          </a:p>
          <a:p>
            <a:pPr lvl="1" algn="just" eaLnBrk="1" hangingPunct="1">
              <a:buFont typeface="Wingdings" pitchFamily="2" charset="2"/>
              <a:buChar char="Ø"/>
            </a:pPr>
            <a:r>
              <a:rPr lang="fr-FR" sz="2400" dirty="0" smtClean="0">
                <a:latin typeface="Times New Roman" pitchFamily="18" charset="0"/>
                <a:cs typeface="Times New Roman" pitchFamily="18" charset="0"/>
              </a:rPr>
              <a:t>Repère les moyens de secours</a:t>
            </a:r>
          </a:p>
          <a:p>
            <a:pPr lvl="1" algn="just" eaLnBrk="1" hangingPunct="1">
              <a:buFont typeface="Wingdings" pitchFamily="2" charset="2"/>
              <a:buChar char="Ø"/>
            </a:pPr>
            <a:r>
              <a:rPr lang="fr-FR" sz="2400" dirty="0" smtClean="0">
                <a:latin typeface="Times New Roman" pitchFamily="18" charset="0"/>
                <a:cs typeface="Times New Roman" pitchFamily="18" charset="0"/>
              </a:rPr>
              <a:t>Les moyens de communication</a:t>
            </a:r>
          </a:p>
          <a:p>
            <a:pPr lvl="1" algn="just" eaLnBrk="1" hangingPunct="1">
              <a:buFont typeface="Wingdings" pitchFamily="2" charset="2"/>
              <a:buChar char="Ø"/>
            </a:pPr>
            <a:r>
              <a:rPr lang="fr-FR" sz="2400" dirty="0" smtClean="0">
                <a:latin typeface="Times New Roman" pitchFamily="18" charset="0"/>
                <a:cs typeface="Times New Roman" pitchFamily="18" charset="0"/>
              </a:rPr>
              <a:t>Précise le fonctionnement quotidien: horaires, pics </a:t>
            </a:r>
            <a:r>
              <a:rPr lang="fr-FR" sz="2400" dirty="0" smtClean="0">
                <a:latin typeface="Times New Roman" pitchFamily="18" charset="0"/>
                <a:cs typeface="Times New Roman" pitchFamily="18" charset="0"/>
              </a:rPr>
              <a:t>de         fréquentation</a:t>
            </a:r>
            <a:r>
              <a:rPr lang="fr-FR" sz="2400" dirty="0" smtClean="0">
                <a:latin typeface="Times New Roman" pitchFamily="18" charset="0"/>
                <a:cs typeface="Times New Roman" pitchFamily="18" charset="0"/>
              </a:rPr>
              <a:t>, nature par type de public...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57200"/>
            <a:ext cx="8229600" cy="6115050"/>
          </a:xfrm>
        </p:spPr>
        <p:txBody>
          <a:bodyPr>
            <a:normAutofit/>
          </a:bodyPr>
          <a:lstStyle/>
          <a:p>
            <a:pPr lvl="1" algn="just">
              <a:buFont typeface="Arial" pitchFamily="34" charset="0"/>
              <a:buChar char="•"/>
            </a:pPr>
            <a:r>
              <a:rPr lang="fr-FR" sz="3000" b="1" dirty="0" smtClean="0">
                <a:latin typeface="Times New Roman" pitchFamily="18" charset="0"/>
                <a:cs typeface="Times New Roman" pitchFamily="18" charset="0"/>
              </a:rPr>
              <a:t>Art. A 322-14</a:t>
            </a:r>
          </a:p>
          <a:p>
            <a:pPr lvl="1" algn="just">
              <a:buFont typeface="Wingdings" pitchFamily="2" charset="2"/>
              <a:buChar char="Ø"/>
            </a:pPr>
            <a:r>
              <a:rPr lang="fr-FR" sz="2400" dirty="0" smtClean="0">
                <a:solidFill>
                  <a:srgbClr val="FF6600"/>
                </a:solidFill>
                <a:latin typeface="Times New Roman" pitchFamily="18" charset="0"/>
                <a:cs typeface="Times New Roman" pitchFamily="18" charset="0"/>
              </a:rPr>
              <a:t>En fonction des éléments mentionnées </a:t>
            </a:r>
            <a:r>
              <a:rPr lang="fr-FR" sz="2400" dirty="0" smtClean="0">
                <a:latin typeface="Times New Roman" pitchFamily="18" charset="0"/>
                <a:cs typeface="Times New Roman" pitchFamily="18" charset="0"/>
              </a:rPr>
              <a:t>à l’article A 322-13 et pour </a:t>
            </a:r>
            <a:r>
              <a:rPr lang="fr-FR" sz="2400" dirty="0" smtClean="0">
                <a:solidFill>
                  <a:srgbClr val="FF6600"/>
                </a:solidFill>
                <a:latin typeface="Times New Roman" pitchFamily="18" charset="0"/>
                <a:cs typeface="Times New Roman" pitchFamily="18" charset="0"/>
              </a:rPr>
              <a:t>chaque plage horaire </a:t>
            </a:r>
            <a:r>
              <a:rPr lang="fr-FR" sz="2400" dirty="0" smtClean="0">
                <a:latin typeface="Times New Roman" pitchFamily="18" charset="0"/>
                <a:cs typeface="Times New Roman" pitchFamily="18" charset="0"/>
              </a:rPr>
              <a:t>correspondant à un même type d’organisation défini, </a:t>
            </a:r>
          </a:p>
          <a:p>
            <a:pPr lvl="1" algn="just">
              <a:buFont typeface="Wingdings" pitchFamily="2" charset="2"/>
              <a:buChar char="Ø"/>
            </a:pPr>
            <a:r>
              <a:rPr lang="fr-FR" sz="2400" dirty="0" smtClean="0">
                <a:latin typeface="Times New Roman" pitchFamily="18" charset="0"/>
                <a:cs typeface="Times New Roman" pitchFamily="18" charset="0"/>
              </a:rPr>
              <a:t>le plan d'organisation de la surveillance et des secours détermine les </a:t>
            </a:r>
            <a:r>
              <a:rPr lang="fr-FR" sz="2400" dirty="0" smtClean="0">
                <a:solidFill>
                  <a:srgbClr val="FF6600"/>
                </a:solidFill>
                <a:latin typeface="Times New Roman" pitchFamily="18" charset="0"/>
                <a:cs typeface="Times New Roman" pitchFamily="18" charset="0"/>
              </a:rPr>
              <a:t>modalités d'organisation </a:t>
            </a:r>
            <a:r>
              <a:rPr lang="fr-FR" sz="2400" dirty="0" smtClean="0">
                <a:latin typeface="Times New Roman" pitchFamily="18" charset="0"/>
                <a:cs typeface="Times New Roman" pitchFamily="18" charset="0"/>
              </a:rPr>
              <a:t>de la surveillance</a:t>
            </a:r>
          </a:p>
          <a:p>
            <a:pPr lvl="1" algn="just">
              <a:buFont typeface="Wingdings" pitchFamily="2" charset="2"/>
              <a:buChar char="Ø"/>
            </a:pPr>
            <a:r>
              <a:rPr lang="fr-FR" sz="2400" dirty="0" smtClean="0">
                <a:latin typeface="Times New Roman" pitchFamily="18" charset="0"/>
                <a:cs typeface="Times New Roman" pitchFamily="18" charset="0"/>
              </a:rPr>
              <a:t>Il fixe ainsi </a:t>
            </a:r>
            <a:r>
              <a:rPr lang="fr-FR" sz="2400" dirty="0" smtClean="0">
                <a:solidFill>
                  <a:srgbClr val="FF6600"/>
                </a:solidFill>
                <a:latin typeface="Times New Roman" pitchFamily="18" charset="0"/>
                <a:cs typeface="Times New Roman" pitchFamily="18" charset="0"/>
              </a:rPr>
              <a:t>le nombre et la qualification </a:t>
            </a:r>
            <a:r>
              <a:rPr lang="fr-FR" sz="2400" dirty="0" smtClean="0">
                <a:latin typeface="Times New Roman" pitchFamily="18" charset="0"/>
                <a:cs typeface="Times New Roman" pitchFamily="18" charset="0"/>
              </a:rPr>
              <a:t>de la ou des personnes affectées à la surveillance des zones définies    </a:t>
            </a:r>
            <a:endParaRPr lang="fr-FR" sz="2400" b="1" dirty="0" smtClean="0">
              <a:latin typeface="Times New Roman" pitchFamily="18" charset="0"/>
              <a:cs typeface="Times New Roman" pitchFamily="18" charset="0"/>
            </a:endParaRPr>
          </a:p>
          <a:p>
            <a:pPr lvl="1" algn="just" eaLnBrk="1" hangingPunct="1">
              <a:buFont typeface="Wingdings" pitchFamily="2" charset="2"/>
              <a:buChar char="Ø"/>
            </a:pPr>
            <a:r>
              <a:rPr lang="fr-FR" sz="2400" dirty="0" smtClean="0">
                <a:latin typeface="Times New Roman" pitchFamily="18" charset="0"/>
                <a:cs typeface="Times New Roman" pitchFamily="18" charset="0"/>
              </a:rPr>
              <a:t>Il fixe </a:t>
            </a:r>
            <a:r>
              <a:rPr lang="fr-FR" sz="2400" dirty="0" smtClean="0">
                <a:solidFill>
                  <a:srgbClr val="FF6600"/>
                </a:solidFill>
                <a:latin typeface="Times New Roman" pitchFamily="18" charset="0"/>
                <a:cs typeface="Times New Roman" pitchFamily="18" charset="0"/>
              </a:rPr>
              <a:t>le nombre de pratiquants </a:t>
            </a:r>
            <a:r>
              <a:rPr lang="fr-FR" sz="2400" dirty="0" smtClean="0">
                <a:latin typeface="Times New Roman" pitchFamily="18" charset="0"/>
                <a:cs typeface="Times New Roman" pitchFamily="18" charset="0"/>
              </a:rPr>
              <a:t>pouvant être admis simultanément dans l'établissement de baignade pour y pratiquer les activités considérées. </a:t>
            </a:r>
            <a:endParaRPr lang="fr-FR" sz="2400"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p:cNvSpPr>
            <a:spLocks noGrp="1"/>
          </p:cNvSpPr>
          <p:nvPr>
            <p:ph type="title"/>
          </p:nvPr>
        </p:nvSpPr>
        <p:spPr>
          <a:xfrm>
            <a:off x="0" y="-57150"/>
            <a:ext cx="9144000" cy="1143000"/>
          </a:xfrm>
        </p:spPr>
        <p:txBody>
          <a:bodyPr/>
          <a:lstStyle/>
          <a:p>
            <a:pPr eaLnBrk="1" hangingPunct="1"/>
            <a:r>
              <a:rPr lang="fr-FR" sz="4000" b="1" dirty="0" smtClean="0">
                <a:solidFill>
                  <a:schemeClr val="accent2"/>
                </a:solidFill>
                <a:latin typeface="Times New Roman" pitchFamily="18" charset="0"/>
                <a:cs typeface="Times New Roman" pitchFamily="18" charset="0"/>
              </a:rPr>
              <a:t>Une </a:t>
            </a:r>
            <a:r>
              <a:rPr lang="fr-FR" sz="4000" b="1" dirty="0" err="1" smtClean="0">
                <a:solidFill>
                  <a:schemeClr val="accent2"/>
                </a:solidFill>
                <a:latin typeface="Times New Roman" pitchFamily="18" charset="0"/>
                <a:cs typeface="Times New Roman" pitchFamily="18" charset="0"/>
              </a:rPr>
              <a:t>Methode</a:t>
            </a:r>
            <a:r>
              <a:rPr lang="fr-FR" sz="4000" b="1" dirty="0" smtClean="0">
                <a:solidFill>
                  <a:schemeClr val="accent2"/>
                </a:solidFill>
                <a:latin typeface="Times New Roman" pitchFamily="18" charset="0"/>
                <a:cs typeface="Times New Roman" pitchFamily="18" charset="0"/>
              </a:rPr>
              <a:t> </a:t>
            </a:r>
            <a:endParaRPr lang="fr-FR" sz="4000" b="1" dirty="0" smtClean="0">
              <a:solidFill>
                <a:schemeClr val="accent2"/>
              </a:solidFill>
              <a:latin typeface="Times New Roman" pitchFamily="18" charset="0"/>
              <a:cs typeface="Times New Roman" pitchFamily="18" charset="0"/>
            </a:endParaRPr>
          </a:p>
        </p:txBody>
      </p:sp>
      <p:sp>
        <p:nvSpPr>
          <p:cNvPr id="19459" name="Espace réservé du contenu 2"/>
          <p:cNvSpPr>
            <a:spLocks noGrp="1"/>
          </p:cNvSpPr>
          <p:nvPr>
            <p:ph idx="1"/>
          </p:nvPr>
        </p:nvSpPr>
        <p:spPr>
          <a:xfrm>
            <a:off x="457200" y="828675"/>
            <a:ext cx="8229600" cy="4525963"/>
          </a:xfrm>
        </p:spPr>
        <p:txBody>
          <a:bodyPr/>
          <a:lstStyle/>
          <a:p>
            <a:pPr eaLnBrk="1" hangingPunct="1"/>
            <a:r>
              <a:rPr lang="fr-FR" dirty="0" smtClean="0">
                <a:latin typeface="Times New Roman" pitchFamily="18" charset="0"/>
                <a:cs typeface="Times New Roman" pitchFamily="18" charset="0"/>
              </a:rPr>
              <a:t>repérer les facteurs de risque</a:t>
            </a:r>
          </a:p>
          <a:p>
            <a:pPr eaLnBrk="1" hangingPunct="1"/>
            <a:endParaRPr lang="fr-FR" dirty="0" smtClean="0"/>
          </a:p>
          <a:p>
            <a:pPr eaLnBrk="1" hangingPunct="1"/>
            <a:endParaRPr lang="fr-FR" dirty="0" smtClean="0"/>
          </a:p>
          <a:p>
            <a:pPr eaLnBrk="1" hangingPunct="1"/>
            <a:endParaRPr lang="fr-FR" dirty="0" smtClean="0"/>
          </a:p>
          <a:p>
            <a:pPr eaLnBrk="1" hangingPunct="1">
              <a:buFont typeface="Arial" charset="0"/>
              <a:buNone/>
            </a:pPr>
            <a:endParaRPr lang="fr-FR" dirty="0" smtClean="0"/>
          </a:p>
          <a:p>
            <a:pPr eaLnBrk="1" hangingPunct="1"/>
            <a:r>
              <a:rPr lang="fr-FR" dirty="0" smtClean="0">
                <a:latin typeface="Times New Roman" pitchFamily="18" charset="0"/>
                <a:cs typeface="Times New Roman" pitchFamily="18" charset="0"/>
              </a:rPr>
              <a:t>Identifier les moyens de secours </a:t>
            </a:r>
          </a:p>
          <a:p>
            <a:pPr eaLnBrk="1" hangingPunct="1">
              <a:buFont typeface="Arial" charset="0"/>
              <a:buNone/>
            </a:pPr>
            <a:endParaRPr lang="fr-FR" dirty="0" smtClean="0"/>
          </a:p>
          <a:p>
            <a:pPr eaLnBrk="1" hangingPunct="1"/>
            <a:endParaRPr lang="fr-FR" dirty="0" smtClean="0"/>
          </a:p>
          <a:p>
            <a:pPr eaLnBrk="1" hangingPunct="1"/>
            <a:endParaRPr lang="fr-FR" dirty="0" smtClean="0"/>
          </a:p>
          <a:p>
            <a:pPr eaLnBrk="1" hangingPunct="1"/>
            <a:endParaRPr lang="fr-FR" dirty="0" smtClean="0"/>
          </a:p>
          <a:p>
            <a:pPr eaLnBrk="1" hangingPunct="1"/>
            <a:endParaRPr lang="fr-FR" dirty="0" smtClean="0"/>
          </a:p>
          <a:p>
            <a:pPr lvl="1" eaLnBrk="1" hangingPunct="1">
              <a:buFont typeface="Arial" charset="0"/>
              <a:buNone/>
            </a:pPr>
            <a:endParaRPr lang="fr-FR" dirty="0" smtClean="0"/>
          </a:p>
        </p:txBody>
      </p:sp>
      <p:graphicFrame>
        <p:nvGraphicFramePr>
          <p:cNvPr id="6" name="Tableau 5"/>
          <p:cNvGraphicFramePr>
            <a:graphicFrameLocks noGrp="1"/>
          </p:cNvGraphicFramePr>
          <p:nvPr/>
        </p:nvGraphicFramePr>
        <p:xfrm>
          <a:off x="457200" y="1381125"/>
          <a:ext cx="6096000" cy="2124075"/>
        </p:xfrm>
        <a:graphic>
          <a:graphicData uri="http://schemas.openxmlformats.org/drawingml/2006/table">
            <a:tbl>
              <a:tblPr/>
              <a:tblGrid>
                <a:gridCol w="3048000"/>
                <a:gridCol w="3048000"/>
              </a:tblGrid>
              <a:tr h="3714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2500" b="1" i="0" u="none" strike="noStrike" cap="none" normalizeH="0" baseline="0" dirty="0" smtClean="0">
                          <a:ln>
                            <a:noFill/>
                          </a:ln>
                          <a:solidFill>
                            <a:srgbClr val="FFFFFF"/>
                          </a:solidFill>
                          <a:effectLst/>
                          <a:latin typeface="Calibri" pitchFamily="1" charset="0"/>
                          <a:ea typeface="ＭＳ Ｐゴシック" pitchFamily="1" charset="-128"/>
                        </a:rPr>
                        <a:t>Liés à l’équipement</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rgbClr val="FFFFFF"/>
                          </a:solidFill>
                          <a:effectLst/>
                          <a:latin typeface="Calibri" pitchFamily="1" charset="0"/>
                          <a:ea typeface="ＭＳ Ｐゴシック" pitchFamily="1" charset="-128"/>
                        </a:rPr>
                        <a:t>Lies aux publics</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Bassins: nombre – dimensions – profondeurs </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000000"/>
                          </a:solidFill>
                          <a:effectLst/>
                          <a:latin typeface="Calibri" pitchFamily="1" charset="0"/>
                          <a:ea typeface="ＭＳ Ｐゴシック" pitchFamily="1" charset="-128"/>
                        </a:rPr>
                        <a:t>Les plannings d’ouverture</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Les  aménagements particuliers toboggans.</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Les fréquentations – les pics </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rgbClr val="000000"/>
                        </a:solidFill>
                        <a:effectLst/>
                        <a:latin typeface="Calibri" pitchFamily="1"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Les catégories de publics</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bl>
          </a:graphicData>
        </a:graphic>
      </p:graphicFrame>
      <p:graphicFrame>
        <p:nvGraphicFramePr>
          <p:cNvPr id="7" name="Tableau 6"/>
          <p:cNvGraphicFramePr>
            <a:graphicFrameLocks noGrp="1"/>
          </p:cNvGraphicFramePr>
          <p:nvPr/>
        </p:nvGraphicFramePr>
        <p:xfrm>
          <a:off x="457200" y="4562475"/>
          <a:ext cx="6096000" cy="1958340"/>
        </p:xfrm>
        <a:graphic>
          <a:graphicData uri="http://schemas.openxmlformats.org/drawingml/2006/table">
            <a:tbl>
              <a:tblPr/>
              <a:tblGrid>
                <a:gridCol w="3048000"/>
                <a:gridCol w="3048000"/>
              </a:tblGrid>
              <a:tr h="3714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2500" b="1" i="0" u="none" strike="noStrike" cap="none" normalizeH="0" baseline="0" smtClean="0">
                          <a:ln>
                            <a:noFill/>
                          </a:ln>
                          <a:solidFill>
                            <a:srgbClr val="FFFFFF"/>
                          </a:solidFill>
                          <a:effectLst/>
                          <a:latin typeface="Calibri" pitchFamily="1" charset="0"/>
                          <a:ea typeface="ＭＳ Ｐゴシック" pitchFamily="1" charset="-128"/>
                        </a:rPr>
                        <a:t>Liés à l’équipement</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smtClean="0">
                          <a:ln>
                            <a:noFill/>
                          </a:ln>
                          <a:solidFill>
                            <a:srgbClr val="FFFFFF"/>
                          </a:solidFill>
                          <a:effectLst/>
                          <a:latin typeface="Calibri" pitchFamily="1" charset="0"/>
                          <a:ea typeface="ＭＳ Ｐゴシック" pitchFamily="1" charset="-128"/>
                        </a:rPr>
                        <a:t>Personnels </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Infirmerie</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Les plannings d’ouverture</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Accès </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Les fréquentations – les pics </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Moyens de communication</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Les catégories de publics</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Matériel de secours: réa – DEA </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pitchFamily="1" charset="0"/>
                          <a:ea typeface="ＭＳ Ｐゴシック" pitchFamily="1" charset="-128"/>
                        </a:rPr>
                        <a:t>Effectifs MNS disponibles</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430463" y="515938"/>
            <a:ext cx="2649537" cy="1601787"/>
          </a:xfrm>
          <a:prstGeom prst="rect">
            <a:avLst/>
          </a:prstGeom>
          <a:gradFill rotWithShape="1">
            <a:gsLst>
              <a:gs pos="0">
                <a:srgbClr val="FF0000">
                  <a:alpha val="48999"/>
                </a:srgbClr>
              </a:gs>
              <a:gs pos="100000">
                <a:srgbClr val="FFFFFF"/>
              </a:gs>
            </a:gsLst>
            <a:lin ang="0" scaled="1"/>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fr-FR" b="1" dirty="0">
                <a:latin typeface="+mn-lt"/>
                <a:ea typeface="+mn-ea"/>
              </a:rPr>
              <a:t>FACTEURS DE RISQUE </a:t>
            </a:r>
          </a:p>
        </p:txBody>
      </p:sp>
      <p:sp>
        <p:nvSpPr>
          <p:cNvPr id="5" name="Rectangle 4"/>
          <p:cNvSpPr>
            <a:spLocks noChangeArrowheads="1"/>
          </p:cNvSpPr>
          <p:nvPr/>
        </p:nvSpPr>
        <p:spPr bwMode="auto">
          <a:xfrm>
            <a:off x="6245225" y="515938"/>
            <a:ext cx="2651125" cy="1601787"/>
          </a:xfrm>
          <a:prstGeom prst="rect">
            <a:avLst/>
          </a:prstGeom>
          <a:gradFill rotWithShape="1">
            <a:gsLst>
              <a:gs pos="0">
                <a:srgbClr val="FF0000">
                  <a:alpha val="45000"/>
                </a:srgbClr>
              </a:gs>
              <a:gs pos="100000">
                <a:srgbClr val="FFFFFF"/>
              </a:gs>
            </a:gsLst>
            <a:lin ang="0" scaled="1"/>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fr-FR" b="1" dirty="0">
                <a:solidFill>
                  <a:srgbClr val="000000"/>
                </a:solidFill>
                <a:latin typeface="+mn-lt"/>
                <a:ea typeface="+mn-ea"/>
              </a:rPr>
              <a:t>MOYENS DE SECOURS </a:t>
            </a:r>
          </a:p>
        </p:txBody>
      </p:sp>
      <p:sp>
        <p:nvSpPr>
          <p:cNvPr id="6" name="Rectangle 5"/>
          <p:cNvSpPr>
            <a:spLocks noChangeArrowheads="1"/>
          </p:cNvSpPr>
          <p:nvPr/>
        </p:nvSpPr>
        <p:spPr bwMode="auto">
          <a:xfrm>
            <a:off x="4129088" y="2732088"/>
            <a:ext cx="2649537" cy="16033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r>
              <a:rPr lang="fr-FR" b="1">
                <a:solidFill>
                  <a:srgbClr val="000000"/>
                </a:solidFill>
                <a:latin typeface="Calibri" pitchFamily="1" charset="0"/>
              </a:rPr>
              <a:t>Organisation</a:t>
            </a:r>
          </a:p>
          <a:p>
            <a:pPr algn="ctr"/>
            <a:r>
              <a:rPr lang="fr-FR" b="1">
                <a:solidFill>
                  <a:srgbClr val="000000"/>
                </a:solidFill>
                <a:latin typeface="Calibri" pitchFamily="1" charset="0"/>
              </a:rPr>
              <a:t> de la</a:t>
            </a:r>
          </a:p>
          <a:p>
            <a:pPr algn="ctr"/>
            <a:r>
              <a:rPr lang="fr-FR" b="1">
                <a:solidFill>
                  <a:srgbClr val="000000"/>
                </a:solidFill>
                <a:latin typeface="Calibri" pitchFamily="1" charset="0"/>
              </a:rPr>
              <a:t> Sécurité</a:t>
            </a:r>
          </a:p>
          <a:p>
            <a:pPr algn="ctr"/>
            <a:r>
              <a:rPr lang="fr-FR" b="1">
                <a:solidFill>
                  <a:srgbClr val="000000"/>
                </a:solidFill>
                <a:latin typeface="Calibri" pitchFamily="1" charset="0"/>
              </a:rPr>
              <a:t>LE POSS</a:t>
            </a:r>
          </a:p>
        </p:txBody>
      </p:sp>
      <p:sp>
        <p:nvSpPr>
          <p:cNvPr id="7" name="Rectangle 6"/>
          <p:cNvSpPr>
            <a:spLocks noChangeArrowheads="1"/>
          </p:cNvSpPr>
          <p:nvPr/>
        </p:nvSpPr>
        <p:spPr bwMode="auto">
          <a:xfrm>
            <a:off x="2062163" y="5097463"/>
            <a:ext cx="2052637" cy="1344612"/>
          </a:xfrm>
          <a:prstGeom prst="rect">
            <a:avLst/>
          </a:prstGeom>
          <a:gradFill rotWithShape="1">
            <a:gsLst>
              <a:gs pos="0">
                <a:srgbClr val="008000">
                  <a:alpha val="50999"/>
                </a:srgbClr>
              </a:gs>
              <a:gs pos="100000">
                <a:srgbClr val="FFFFFF"/>
              </a:gs>
            </a:gsLst>
            <a:lin ang="0" scaled="1"/>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r>
              <a:rPr lang="fr-FR" b="1">
                <a:solidFill>
                  <a:srgbClr val="000000"/>
                </a:solidFill>
                <a:latin typeface="Calibri" pitchFamily="1" charset="0"/>
              </a:rPr>
              <a:t>Superficie de plan d’eau ouverte </a:t>
            </a:r>
          </a:p>
        </p:txBody>
      </p:sp>
      <p:sp>
        <p:nvSpPr>
          <p:cNvPr id="8" name="Rectangle 7"/>
          <p:cNvSpPr>
            <a:spLocks noChangeArrowheads="1"/>
          </p:cNvSpPr>
          <p:nvPr/>
        </p:nvSpPr>
        <p:spPr bwMode="auto">
          <a:xfrm>
            <a:off x="4386263" y="5097463"/>
            <a:ext cx="2295525" cy="1344612"/>
          </a:xfrm>
          <a:prstGeom prst="rect">
            <a:avLst/>
          </a:prstGeom>
          <a:gradFill rotWithShape="1">
            <a:gsLst>
              <a:gs pos="0">
                <a:srgbClr val="008000">
                  <a:alpha val="50000"/>
                </a:srgbClr>
              </a:gs>
              <a:gs pos="999">
                <a:srgbClr val="008000">
                  <a:alpha val="50499"/>
                </a:srgbClr>
              </a:gs>
              <a:gs pos="100000">
                <a:srgbClr val="FFFFFF"/>
              </a:gs>
            </a:gsLst>
            <a:lin ang="0" scaled="1"/>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r>
              <a:rPr lang="fr-FR" b="1">
                <a:solidFill>
                  <a:srgbClr val="000000"/>
                </a:solidFill>
                <a:latin typeface="Calibri" pitchFamily="1" charset="0"/>
              </a:rPr>
              <a:t>Fréquentation du</a:t>
            </a:r>
            <a:r>
              <a:rPr lang="fr-FR">
                <a:solidFill>
                  <a:srgbClr val="FFFFFF"/>
                </a:solidFill>
                <a:latin typeface="Calibri" pitchFamily="1" charset="0"/>
              </a:rPr>
              <a:t> </a:t>
            </a:r>
            <a:r>
              <a:rPr lang="fr-FR" b="1">
                <a:solidFill>
                  <a:srgbClr val="000000"/>
                </a:solidFill>
                <a:latin typeface="Calibri" pitchFamily="1" charset="0"/>
              </a:rPr>
              <a:t>public</a:t>
            </a:r>
          </a:p>
        </p:txBody>
      </p:sp>
      <p:sp>
        <p:nvSpPr>
          <p:cNvPr id="9" name="Rectangle 8"/>
          <p:cNvSpPr>
            <a:spLocks noChangeArrowheads="1"/>
          </p:cNvSpPr>
          <p:nvPr/>
        </p:nvSpPr>
        <p:spPr bwMode="auto">
          <a:xfrm>
            <a:off x="6902450" y="5097463"/>
            <a:ext cx="2085975" cy="1344612"/>
          </a:xfrm>
          <a:prstGeom prst="rect">
            <a:avLst/>
          </a:prstGeom>
          <a:gradFill rotWithShape="1">
            <a:gsLst>
              <a:gs pos="0">
                <a:srgbClr val="008000">
                  <a:alpha val="37999"/>
                </a:srgbClr>
              </a:gs>
              <a:gs pos="100000">
                <a:srgbClr val="FFFFFF"/>
              </a:gs>
            </a:gsLst>
            <a:lin ang="0" scaled="1"/>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fr-FR" b="1" dirty="0">
                <a:solidFill>
                  <a:srgbClr val="000000"/>
                </a:solidFill>
                <a:latin typeface="+mn-lt"/>
                <a:ea typeface="+mn-ea"/>
              </a:rPr>
              <a:t>Effectifs MNS</a:t>
            </a:r>
          </a:p>
        </p:txBody>
      </p:sp>
      <p:sp>
        <p:nvSpPr>
          <p:cNvPr id="10" name="Accolade ouvrante 9"/>
          <p:cNvSpPr>
            <a:spLocks/>
          </p:cNvSpPr>
          <p:nvPr/>
        </p:nvSpPr>
        <p:spPr bwMode="auto">
          <a:xfrm>
            <a:off x="1473200" y="515938"/>
            <a:ext cx="404813" cy="1601787"/>
          </a:xfrm>
          <a:prstGeom prst="leftBrace">
            <a:avLst>
              <a:gd name="adj1" fmla="val 8335"/>
              <a:gd name="adj2" fmla="val 50000"/>
            </a:avLst>
          </a:prstGeom>
          <a:noFill/>
          <a:ln w="25400">
            <a:solidFill>
              <a:schemeClr val="accent1"/>
            </a:solidFill>
            <a:round/>
            <a:headEnd/>
            <a:tailEnd/>
          </a:ln>
          <a:effectLst>
            <a:outerShdw dist="20000" dir="5400000" rotWithShape="0">
              <a:srgbClr val="808080">
                <a:alpha val="37999"/>
              </a:srgbClr>
            </a:outerShdw>
          </a:effectLst>
        </p:spPr>
        <p:txBody>
          <a:bodyPr anchor="ctr"/>
          <a:lstStyle/>
          <a:p>
            <a:pPr algn="ctr">
              <a:defRPr/>
            </a:pPr>
            <a:endParaRPr lang="fr-FR">
              <a:latin typeface="+mn-lt"/>
              <a:ea typeface="+mn-ea"/>
            </a:endParaRPr>
          </a:p>
        </p:txBody>
      </p:sp>
      <p:sp>
        <p:nvSpPr>
          <p:cNvPr id="11" name="Accolade ouvrante 10"/>
          <p:cNvSpPr>
            <a:spLocks/>
          </p:cNvSpPr>
          <p:nvPr/>
        </p:nvSpPr>
        <p:spPr bwMode="auto">
          <a:xfrm>
            <a:off x="1509713" y="2768600"/>
            <a:ext cx="404812" cy="1603375"/>
          </a:xfrm>
          <a:prstGeom prst="leftBrace">
            <a:avLst>
              <a:gd name="adj1" fmla="val 8325"/>
              <a:gd name="adj2" fmla="val 50000"/>
            </a:avLst>
          </a:prstGeom>
          <a:noFill/>
          <a:ln w="25400">
            <a:solidFill>
              <a:schemeClr val="accent1"/>
            </a:solidFill>
            <a:round/>
            <a:headEnd/>
            <a:tailEnd/>
          </a:ln>
          <a:effectLst>
            <a:outerShdw dist="20000" dir="5400000" rotWithShape="0">
              <a:srgbClr val="808080">
                <a:alpha val="37999"/>
              </a:srgbClr>
            </a:outerShdw>
          </a:effectLst>
        </p:spPr>
        <p:txBody>
          <a:bodyPr anchor="ctr"/>
          <a:lstStyle/>
          <a:p>
            <a:pPr algn="ctr">
              <a:defRPr/>
            </a:pPr>
            <a:endParaRPr lang="fr-FR">
              <a:latin typeface="+mn-lt"/>
              <a:ea typeface="+mn-ea"/>
            </a:endParaRPr>
          </a:p>
        </p:txBody>
      </p:sp>
      <p:sp>
        <p:nvSpPr>
          <p:cNvPr id="13" name="Accolade ouvrante 12"/>
          <p:cNvSpPr>
            <a:spLocks/>
          </p:cNvSpPr>
          <p:nvPr/>
        </p:nvSpPr>
        <p:spPr bwMode="auto">
          <a:xfrm>
            <a:off x="1546225" y="5097463"/>
            <a:ext cx="349250" cy="1344612"/>
          </a:xfrm>
          <a:prstGeom prst="leftBrace">
            <a:avLst>
              <a:gd name="adj1" fmla="val 8342"/>
              <a:gd name="adj2" fmla="val 50000"/>
            </a:avLst>
          </a:prstGeom>
          <a:noFill/>
          <a:ln w="25400">
            <a:solidFill>
              <a:schemeClr val="accent1"/>
            </a:solidFill>
            <a:round/>
            <a:headEnd/>
            <a:tailEnd/>
          </a:ln>
          <a:effectLst>
            <a:outerShdw dist="20000" dir="5400000" rotWithShape="0">
              <a:srgbClr val="808080">
                <a:alpha val="37999"/>
              </a:srgbClr>
            </a:outerShdw>
          </a:effectLst>
        </p:spPr>
        <p:txBody>
          <a:bodyPr anchor="ctr"/>
          <a:lstStyle/>
          <a:p>
            <a:pPr algn="ctr">
              <a:defRPr/>
            </a:pPr>
            <a:endParaRPr lang="fr-FR">
              <a:latin typeface="+mn-lt"/>
              <a:ea typeface="+mn-ea"/>
            </a:endParaRPr>
          </a:p>
        </p:txBody>
      </p:sp>
      <p:sp>
        <p:nvSpPr>
          <p:cNvPr id="20491" name="ZoneTexte 13"/>
          <p:cNvSpPr txBox="1">
            <a:spLocks noChangeArrowheads="1"/>
          </p:cNvSpPr>
          <p:nvPr/>
        </p:nvSpPr>
        <p:spPr bwMode="auto">
          <a:xfrm>
            <a:off x="0" y="5448300"/>
            <a:ext cx="1700213" cy="922338"/>
          </a:xfrm>
          <a:prstGeom prst="rect">
            <a:avLst/>
          </a:prstGeom>
          <a:noFill/>
          <a:ln w="9525">
            <a:noFill/>
            <a:miter lim="800000"/>
            <a:headEnd/>
            <a:tailEnd/>
          </a:ln>
        </p:spPr>
        <p:txBody>
          <a:bodyPr>
            <a:spAutoFit/>
          </a:bodyPr>
          <a:lstStyle/>
          <a:p>
            <a:pPr algn="ctr"/>
            <a:r>
              <a:rPr lang="fr-FR" b="1" dirty="0"/>
              <a:t>Réduction</a:t>
            </a:r>
          </a:p>
          <a:p>
            <a:pPr algn="ctr"/>
            <a:r>
              <a:rPr lang="fr-FR" b="1" dirty="0"/>
              <a:t> du </a:t>
            </a:r>
          </a:p>
          <a:p>
            <a:pPr algn="ctr"/>
            <a:r>
              <a:rPr lang="fr-FR" b="1" dirty="0"/>
              <a:t>risque</a:t>
            </a:r>
          </a:p>
        </p:txBody>
      </p:sp>
      <p:sp>
        <p:nvSpPr>
          <p:cNvPr id="20492" name="ZoneTexte 14"/>
          <p:cNvSpPr txBox="1">
            <a:spLocks noChangeArrowheads="1"/>
          </p:cNvSpPr>
          <p:nvPr/>
        </p:nvSpPr>
        <p:spPr bwMode="auto">
          <a:xfrm>
            <a:off x="0" y="882650"/>
            <a:ext cx="1546225" cy="647700"/>
          </a:xfrm>
          <a:prstGeom prst="rect">
            <a:avLst/>
          </a:prstGeom>
          <a:noFill/>
          <a:ln w="9525">
            <a:noFill/>
            <a:miter lim="800000"/>
            <a:headEnd/>
            <a:tailEnd/>
          </a:ln>
        </p:spPr>
        <p:txBody>
          <a:bodyPr>
            <a:spAutoFit/>
          </a:bodyPr>
          <a:lstStyle/>
          <a:p>
            <a:pPr algn="ctr"/>
            <a:r>
              <a:rPr lang="fr-FR" b="1">
                <a:solidFill>
                  <a:srgbClr val="000000"/>
                </a:solidFill>
              </a:rPr>
              <a:t>L’état du risque </a:t>
            </a:r>
          </a:p>
        </p:txBody>
      </p:sp>
      <p:sp>
        <p:nvSpPr>
          <p:cNvPr id="20493" name="ZoneTexte 16"/>
          <p:cNvSpPr txBox="1">
            <a:spLocks noChangeArrowheads="1"/>
          </p:cNvSpPr>
          <p:nvPr/>
        </p:nvSpPr>
        <p:spPr bwMode="auto">
          <a:xfrm>
            <a:off x="0" y="3000375"/>
            <a:ext cx="1700213" cy="922338"/>
          </a:xfrm>
          <a:prstGeom prst="rect">
            <a:avLst/>
          </a:prstGeom>
          <a:noFill/>
          <a:ln w="9525">
            <a:noFill/>
            <a:miter lim="800000"/>
            <a:headEnd/>
            <a:tailEnd/>
          </a:ln>
        </p:spPr>
        <p:txBody>
          <a:bodyPr>
            <a:spAutoFit/>
          </a:bodyPr>
          <a:lstStyle/>
          <a:p>
            <a:pPr algn="ctr"/>
            <a:r>
              <a:rPr lang="fr-FR" b="1" dirty="0"/>
              <a:t>Management </a:t>
            </a:r>
          </a:p>
          <a:p>
            <a:pPr algn="ctr"/>
            <a:r>
              <a:rPr lang="fr-FR" b="1" dirty="0"/>
              <a:t>du </a:t>
            </a:r>
          </a:p>
          <a:p>
            <a:pPr algn="ctr"/>
            <a:r>
              <a:rPr lang="fr-FR" b="1" dirty="0"/>
              <a:t>risque</a:t>
            </a:r>
          </a:p>
        </p:txBody>
      </p:sp>
      <p:cxnSp>
        <p:nvCxnSpPr>
          <p:cNvPr id="19" name="Connecteur droit avec flèche 18"/>
          <p:cNvCxnSpPr>
            <a:cxnSpLocks noChangeShapeType="1"/>
            <a:stCxn id="4" idx="2"/>
          </p:cNvCxnSpPr>
          <p:nvPr/>
        </p:nvCxnSpPr>
        <p:spPr bwMode="auto">
          <a:xfrm rot="16200000" flipH="1">
            <a:off x="4110037" y="1762126"/>
            <a:ext cx="614363" cy="1325562"/>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21" name="Connecteur droit avec flèche 20"/>
          <p:cNvCxnSpPr>
            <a:cxnSpLocks noChangeShapeType="1"/>
            <a:stCxn id="5" idx="2"/>
          </p:cNvCxnSpPr>
          <p:nvPr/>
        </p:nvCxnSpPr>
        <p:spPr bwMode="auto">
          <a:xfrm rot="5400000">
            <a:off x="6423819" y="1585119"/>
            <a:ext cx="614363" cy="1679575"/>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23" name="Connecteur droit avec flèche 22"/>
          <p:cNvCxnSpPr>
            <a:cxnSpLocks noChangeShapeType="1"/>
            <a:stCxn id="7" idx="0"/>
          </p:cNvCxnSpPr>
          <p:nvPr/>
        </p:nvCxnSpPr>
        <p:spPr bwMode="auto">
          <a:xfrm rot="5400000" flipH="1" flipV="1">
            <a:off x="3721100" y="3738563"/>
            <a:ext cx="725488" cy="1992312"/>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25" name="Connecteur droit avec flèche 24"/>
          <p:cNvCxnSpPr>
            <a:cxnSpLocks noChangeShapeType="1"/>
            <a:stCxn id="8" idx="0"/>
          </p:cNvCxnSpPr>
          <p:nvPr/>
        </p:nvCxnSpPr>
        <p:spPr bwMode="auto">
          <a:xfrm rot="5400000" flipH="1" flipV="1">
            <a:off x="5183981" y="4722019"/>
            <a:ext cx="725488" cy="254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33" name="Connecteur droit avec flèche 32"/>
          <p:cNvCxnSpPr>
            <a:cxnSpLocks noChangeShapeType="1"/>
            <a:stCxn id="9" idx="0"/>
          </p:cNvCxnSpPr>
          <p:nvPr/>
        </p:nvCxnSpPr>
        <p:spPr bwMode="auto">
          <a:xfrm rot="16200000" flipV="1">
            <a:off x="6555582" y="3707606"/>
            <a:ext cx="725488" cy="2054225"/>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2411412" y="257175"/>
            <a:ext cx="4822825" cy="1528763"/>
          </a:xfrm>
          <a:prstGeom prst="rect">
            <a:avLst/>
          </a:prstGeom>
          <a:gradFill rotWithShape="1">
            <a:gsLst>
              <a:gs pos="0">
                <a:srgbClr val="FF0000">
                  <a:alpha val="45000"/>
                </a:srgbClr>
              </a:gs>
              <a:gs pos="100000">
                <a:srgbClr val="FFFFFF"/>
              </a:gs>
            </a:gsLst>
            <a:lin ang="0" scaled="1"/>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fr-FR" sz="3200" b="1" dirty="0">
                <a:solidFill>
                  <a:srgbClr val="000000"/>
                </a:solidFill>
                <a:latin typeface="+mn-lt"/>
                <a:ea typeface="+mn-ea"/>
              </a:rPr>
              <a:t>FACTEURS DE RISQUE </a:t>
            </a:r>
          </a:p>
        </p:txBody>
      </p:sp>
      <p:sp>
        <p:nvSpPr>
          <p:cNvPr id="8" name="Rectangle 7"/>
          <p:cNvSpPr>
            <a:spLocks noChangeArrowheads="1"/>
          </p:cNvSpPr>
          <p:nvPr/>
        </p:nvSpPr>
        <p:spPr bwMode="auto">
          <a:xfrm>
            <a:off x="2411412" y="2493963"/>
            <a:ext cx="4822825" cy="1527175"/>
          </a:xfrm>
          <a:prstGeom prst="rect">
            <a:avLst/>
          </a:prstGeom>
          <a:gradFill rotWithShape="1">
            <a:gsLst>
              <a:gs pos="0">
                <a:srgbClr val="008000">
                  <a:alpha val="46999"/>
                </a:srgbClr>
              </a:gs>
              <a:gs pos="100000">
                <a:srgbClr val="FFFFFF"/>
              </a:gs>
            </a:gsLst>
            <a:lin ang="0" scaled="1"/>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fr-FR" sz="2800" b="1" dirty="0">
                <a:solidFill>
                  <a:srgbClr val="000000"/>
                </a:solidFill>
                <a:latin typeface="+mn-lt"/>
                <a:ea typeface="+mn-ea"/>
              </a:rPr>
              <a:t>MOYENS ET DECISIONS </a:t>
            </a:r>
          </a:p>
          <a:p>
            <a:pPr algn="ctr">
              <a:defRPr/>
            </a:pPr>
            <a:r>
              <a:rPr lang="fr-FR" sz="2800" b="1" dirty="0">
                <a:solidFill>
                  <a:srgbClr val="000000"/>
                </a:solidFill>
                <a:latin typeface="+mn-lt"/>
                <a:ea typeface="+mn-ea"/>
              </a:rPr>
              <a:t> POUR LIMITER LES RISQUES </a:t>
            </a:r>
          </a:p>
        </p:txBody>
      </p:sp>
      <p:sp>
        <p:nvSpPr>
          <p:cNvPr id="9" name="Rectangle 8"/>
          <p:cNvSpPr>
            <a:spLocks noChangeArrowheads="1"/>
          </p:cNvSpPr>
          <p:nvPr/>
        </p:nvSpPr>
        <p:spPr bwMode="auto">
          <a:xfrm>
            <a:off x="2411412" y="4762500"/>
            <a:ext cx="4822825" cy="15271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fr-FR" sz="3600" b="1" dirty="0">
                <a:solidFill>
                  <a:srgbClr val="000000"/>
                </a:solidFill>
                <a:latin typeface="+mn-lt"/>
                <a:ea typeface="+mn-ea"/>
              </a:rPr>
              <a:t>SCENARIO DE FONCTIONNEMENT</a:t>
            </a:r>
          </a:p>
        </p:txBody>
      </p:sp>
      <p:sp>
        <p:nvSpPr>
          <p:cNvPr id="21511" name="ZoneTexte 9"/>
          <p:cNvSpPr txBox="1">
            <a:spLocks noChangeArrowheads="1"/>
          </p:cNvSpPr>
          <p:nvPr/>
        </p:nvSpPr>
        <p:spPr bwMode="auto">
          <a:xfrm>
            <a:off x="4334669" y="1693863"/>
            <a:ext cx="976312" cy="862012"/>
          </a:xfrm>
          <a:prstGeom prst="rect">
            <a:avLst/>
          </a:prstGeom>
          <a:noFill/>
          <a:ln w="9525">
            <a:noFill/>
            <a:miter lim="800000"/>
            <a:headEnd/>
            <a:tailEnd/>
          </a:ln>
        </p:spPr>
        <p:txBody>
          <a:bodyPr>
            <a:spAutoFit/>
          </a:bodyPr>
          <a:lstStyle/>
          <a:p>
            <a:pPr algn="ctr"/>
            <a:r>
              <a:rPr lang="fr-FR" sz="5000" dirty="0"/>
              <a:t>+</a:t>
            </a:r>
          </a:p>
        </p:txBody>
      </p:sp>
      <p:sp>
        <p:nvSpPr>
          <p:cNvPr id="21512" name="ZoneTexte 10"/>
          <p:cNvSpPr txBox="1">
            <a:spLocks noChangeArrowheads="1"/>
          </p:cNvSpPr>
          <p:nvPr/>
        </p:nvSpPr>
        <p:spPr bwMode="auto">
          <a:xfrm>
            <a:off x="4090194" y="4086225"/>
            <a:ext cx="1398587" cy="676275"/>
          </a:xfrm>
          <a:prstGeom prst="rect">
            <a:avLst/>
          </a:prstGeom>
          <a:noFill/>
          <a:ln w="9525">
            <a:noFill/>
            <a:miter lim="800000"/>
            <a:headEnd/>
            <a:tailEnd/>
          </a:ln>
        </p:spPr>
        <p:txBody>
          <a:bodyPr>
            <a:spAutoFit/>
          </a:bodyPr>
          <a:lstStyle/>
          <a:p>
            <a:pPr algn="ctr"/>
            <a:r>
              <a:rPr lang="fr-FR" sz="3800" b="1" dirty="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re 1"/>
          <p:cNvSpPr>
            <a:spLocks noGrp="1"/>
          </p:cNvSpPr>
          <p:nvPr>
            <p:ph type="title"/>
          </p:nvPr>
        </p:nvSpPr>
        <p:spPr>
          <a:xfrm>
            <a:off x="0" y="0"/>
            <a:ext cx="9144000" cy="1143000"/>
          </a:xfrm>
        </p:spPr>
        <p:txBody>
          <a:bodyPr/>
          <a:lstStyle/>
          <a:p>
            <a:pPr eaLnBrk="1" hangingPunct="1"/>
            <a:r>
              <a:rPr lang="fr-FR" sz="4000" b="1" dirty="0" smtClean="0">
                <a:solidFill>
                  <a:schemeClr val="accent2"/>
                </a:solidFill>
                <a:latin typeface="Times New Roman" pitchFamily="18" charset="0"/>
                <a:cs typeface="Times New Roman" pitchFamily="18" charset="0"/>
              </a:rPr>
              <a:t>Scenarios </a:t>
            </a:r>
            <a:br>
              <a:rPr lang="fr-FR" sz="4000" b="1" dirty="0" smtClean="0">
                <a:solidFill>
                  <a:schemeClr val="accent2"/>
                </a:solidFill>
                <a:latin typeface="Times New Roman" pitchFamily="18" charset="0"/>
                <a:cs typeface="Times New Roman" pitchFamily="18" charset="0"/>
              </a:rPr>
            </a:br>
            <a:r>
              <a:rPr lang="fr-FR" sz="4000" b="1" dirty="0" smtClean="0">
                <a:solidFill>
                  <a:schemeClr val="accent2"/>
                </a:solidFill>
                <a:latin typeface="Times New Roman" pitchFamily="18" charset="0"/>
                <a:cs typeface="Times New Roman" pitchFamily="18" charset="0"/>
              </a:rPr>
              <a:t>variables fréquentation et type public</a:t>
            </a:r>
          </a:p>
        </p:txBody>
      </p:sp>
      <p:graphicFrame>
        <p:nvGraphicFramePr>
          <p:cNvPr id="22530" name="Object 2"/>
          <p:cNvGraphicFramePr>
            <a:graphicFrameLocks noChangeAspect="1"/>
          </p:cNvGraphicFramePr>
          <p:nvPr/>
        </p:nvGraphicFramePr>
        <p:xfrm>
          <a:off x="457200" y="1662545"/>
          <a:ext cx="8229600" cy="4197350"/>
        </p:xfrm>
        <a:graphic>
          <a:graphicData uri="http://schemas.openxmlformats.org/presentationml/2006/ole">
            <p:oleObj spid="_x0000_s22530" name="Document" r:id="rId3" imgW="6184900" imgH="2540000" progId="Word.Document.12">
              <p:link updateAutomatic="1"/>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itre 1"/>
          <p:cNvSpPr>
            <a:spLocks noGrp="1"/>
          </p:cNvSpPr>
          <p:nvPr>
            <p:ph type="title"/>
          </p:nvPr>
        </p:nvSpPr>
        <p:spPr>
          <a:xfrm>
            <a:off x="0" y="0"/>
            <a:ext cx="9144000" cy="1143000"/>
          </a:xfrm>
        </p:spPr>
        <p:txBody>
          <a:bodyPr/>
          <a:lstStyle/>
          <a:p>
            <a:pPr eaLnBrk="1" hangingPunct="1"/>
            <a:r>
              <a:rPr lang="fr-FR" sz="4000" b="1" dirty="0" smtClean="0">
                <a:solidFill>
                  <a:schemeClr val="accent2"/>
                </a:solidFill>
                <a:latin typeface="Times New Roman" pitchFamily="18" charset="0"/>
                <a:cs typeface="Times New Roman" pitchFamily="18" charset="0"/>
              </a:rPr>
              <a:t>Impact sur effectifs MNS</a:t>
            </a:r>
            <a:endParaRPr lang="fr-FR" sz="4000" b="1" dirty="0" smtClean="0">
              <a:solidFill>
                <a:schemeClr val="accent2"/>
              </a:solidFill>
              <a:latin typeface="Times New Roman" pitchFamily="18" charset="0"/>
              <a:cs typeface="Times New Roman" pitchFamily="18" charset="0"/>
            </a:endParaRPr>
          </a:p>
        </p:txBody>
      </p:sp>
      <p:graphicFrame>
        <p:nvGraphicFramePr>
          <p:cNvPr id="23554" name="Object 2"/>
          <p:cNvGraphicFramePr>
            <a:graphicFrameLocks noChangeAspect="1"/>
          </p:cNvGraphicFramePr>
          <p:nvPr/>
        </p:nvGraphicFramePr>
        <p:xfrm>
          <a:off x="457200" y="928255"/>
          <a:ext cx="8229600" cy="4324350"/>
        </p:xfrm>
        <a:graphic>
          <a:graphicData uri="http://schemas.openxmlformats.org/presentationml/2006/ole">
            <p:oleObj spid="_x0000_s23554" name="Document" r:id="rId3" imgW="6184900" imgH="2616200" progId="Word.Document.12">
              <p:link updateAutomatic="1"/>
            </p:oleObj>
          </a:graphicData>
        </a:graphic>
      </p:graphicFrame>
    </p:spTree>
  </p:cSld>
  <p:clrMapOvr>
    <a:masterClrMapping/>
  </p:clrMapOvr>
</p:sld>
</file>

<file path=ppt/theme/theme1.xml><?xml version="1.0" encoding="utf-8"?>
<a:theme xmlns:a="http://schemas.openxmlformats.org/drawingml/2006/main" name="Theme colloque">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Theme colloque</Template>
  <TotalTime>0</TotalTime>
  <Words>329</Words>
  <Application>Microsoft Office PowerPoint</Application>
  <PresentationFormat>Affichage à l'écran (4:3)</PresentationFormat>
  <Paragraphs>81</Paragraphs>
  <Slides>12</Slides>
  <Notes>1</Notes>
  <HiddenSlides>0</HiddenSlides>
  <MMClips>0</MMClips>
  <ScaleCrop>false</ScaleCrop>
  <HeadingPairs>
    <vt:vector size="8" baseType="variant">
      <vt:variant>
        <vt:lpstr>Polices utilisées</vt:lpstr>
      </vt:variant>
      <vt:variant>
        <vt:i4>3</vt:i4>
      </vt:variant>
      <vt:variant>
        <vt:lpstr>Thème</vt:lpstr>
      </vt:variant>
      <vt:variant>
        <vt:i4>1</vt:i4>
      </vt:variant>
      <vt:variant>
        <vt:lpstr>Liaisons</vt:lpstr>
      </vt:variant>
      <vt:variant>
        <vt:i4>3</vt:i4>
      </vt:variant>
      <vt:variant>
        <vt:lpstr>Titres des diapositives</vt:lpstr>
      </vt:variant>
      <vt:variant>
        <vt:i4>12</vt:i4>
      </vt:variant>
    </vt:vector>
  </HeadingPairs>
  <TitlesOfParts>
    <vt:vector size="19" baseType="lpstr">
      <vt:lpstr>Arial</vt:lpstr>
      <vt:lpstr>ＭＳ Ｐゴシック</vt:lpstr>
      <vt:lpstr>Calibri</vt:lpstr>
      <vt:lpstr>Theme colloque</vt:lpstr>
      <vt:lpstr>???</vt:lpstr>
      <vt:lpstr>???</vt:lpstr>
      <vt:lpstr>???</vt:lpstr>
      <vt:lpstr>Diapositive 1</vt:lpstr>
      <vt:lpstr>Diapositive 2</vt:lpstr>
      <vt:lpstr>RELIRE LES TEXTES Code du sport</vt:lpstr>
      <vt:lpstr>Diapositive 4</vt:lpstr>
      <vt:lpstr>Une Methode </vt:lpstr>
      <vt:lpstr>Diapositive 6</vt:lpstr>
      <vt:lpstr>Diapositive 7</vt:lpstr>
      <vt:lpstr>Scenarios  variables fréquentation et type public</vt:lpstr>
      <vt:lpstr>Impact sur effectifs MNS</vt:lpstr>
      <vt:lpstr>Description de chaque scénario</vt:lpstr>
      <vt:lpstr>Quelques représentations possibles</vt:lpstr>
      <vt:lpstr>Diapositive 12</vt:lpstr>
    </vt:vector>
  </TitlesOfParts>
  <Company>CONSULTANT</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 ET SECURITE</dc:title>
  <dc:creator>JEAN CLAUDE CRANGA</dc:creator>
  <cp:keywords>POSS POITIERS</cp:keywords>
  <cp:lastModifiedBy>ZeSchtroumpf</cp:lastModifiedBy>
  <cp:revision>7</cp:revision>
  <dcterms:created xsi:type="dcterms:W3CDTF">2012-02-21T08:39:00Z</dcterms:created>
  <dcterms:modified xsi:type="dcterms:W3CDTF">2012-03-21T00:02:29Z</dcterms:modified>
</cp:coreProperties>
</file>