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D330"/>
    <a:srgbClr val="00CC00"/>
    <a:srgbClr val="0C7CD2"/>
    <a:srgbClr val="1F7EE7"/>
    <a:srgbClr val="AE1517"/>
    <a:srgbClr val="CC0000"/>
    <a:srgbClr val="4686E2"/>
    <a:srgbClr val="235CB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4660"/>
  </p:normalViewPr>
  <p:slideViewPr>
    <p:cSldViewPr>
      <p:cViewPr>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7" descr="Sansbvcbdsfstitre-1sdfsfsd"/>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32" name="Text Box 8"/>
          <p:cNvSpPr txBox="1">
            <a:spLocks noChangeArrowheads="1"/>
          </p:cNvSpPr>
          <p:nvPr userDrawn="1"/>
        </p:nvSpPr>
        <p:spPr bwMode="auto">
          <a:xfrm>
            <a:off x="7962900" y="6375400"/>
            <a:ext cx="1073150" cy="366713"/>
          </a:xfrm>
          <a:prstGeom prst="rect">
            <a:avLst/>
          </a:prstGeom>
          <a:noFill/>
          <a:ln w="9525">
            <a:noFill/>
            <a:miter lim="800000"/>
            <a:headEnd/>
            <a:tailEnd/>
          </a:ln>
          <a:effectLst/>
        </p:spPr>
        <p:txBody>
          <a:bodyPr wrap="none">
            <a:spAutoFit/>
          </a:bodyPr>
          <a:lstStyle/>
          <a:p>
            <a:pPr>
              <a:defRPr/>
            </a:pPr>
            <a:r>
              <a:rPr lang="fr-FR" b="1">
                <a:solidFill>
                  <a:schemeClr val="bg1"/>
                </a:solidFill>
              </a:rPr>
              <a:t>Page </a:t>
            </a:r>
            <a:fld id="{1839055B-16D3-4BB9-A98C-A8028C5A0E76}" type="slidenum">
              <a:rPr lang="fr-FR" b="1">
                <a:solidFill>
                  <a:schemeClr val="bg1"/>
                </a:solidFill>
              </a:rPr>
              <a:pPr>
                <a:defRPr/>
              </a:pPr>
              <a:t>‹N°›</a:t>
            </a:fld>
            <a:endParaRPr lang="fr-FR" b="1">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1484784"/>
            <a:ext cx="6804248" cy="3010394"/>
          </a:xfrm>
          <a:prstGeom prst="rect">
            <a:avLst/>
          </a:prstGeom>
          <a:noFill/>
          <a:ln w="9525">
            <a:noFill/>
            <a:miter lim="800000"/>
            <a:headEnd/>
            <a:tailEnd/>
          </a:ln>
        </p:spPr>
        <p:txBody>
          <a:bodyPr wrap="square" lIns="180000" tIns="180000" rIns="180000" bIns="180000">
            <a:spAutoFit/>
          </a:bodyPr>
          <a:lstStyle/>
          <a:p>
            <a:r>
              <a:rPr lang="fr-FR" sz="3600" b="1" dirty="0">
                <a:latin typeface="Times New Roman" pitchFamily="18" charset="0"/>
                <a:cs typeface="Times New Roman" pitchFamily="18" charset="0"/>
              </a:rPr>
              <a:t>Approche </a:t>
            </a:r>
            <a:r>
              <a:rPr lang="fr-FR" sz="3600" b="1" dirty="0" smtClean="0">
                <a:latin typeface="Times New Roman" pitchFamily="18" charset="0"/>
                <a:cs typeface="Times New Roman" pitchFamily="18" charset="0"/>
              </a:rPr>
              <a:t>critique de </a:t>
            </a:r>
            <a:r>
              <a:rPr lang="fr-FR" sz="3600" b="1" dirty="0">
                <a:latin typeface="Times New Roman" pitchFamily="18" charset="0"/>
                <a:cs typeface="Times New Roman" pitchFamily="18" charset="0"/>
              </a:rPr>
              <a:t>la sécurité dans </a:t>
            </a:r>
            <a:r>
              <a:rPr lang="fr-FR" sz="3600" b="1" dirty="0" smtClean="0">
                <a:latin typeface="Times New Roman" pitchFamily="18" charset="0"/>
                <a:cs typeface="Times New Roman" pitchFamily="18" charset="0"/>
              </a:rPr>
              <a:t>les </a:t>
            </a:r>
            <a:r>
              <a:rPr lang="fr-FR" sz="3600" b="1" dirty="0">
                <a:latin typeface="Times New Roman" pitchFamily="18" charset="0"/>
                <a:cs typeface="Times New Roman" pitchFamily="18" charset="0"/>
              </a:rPr>
              <a:t>piscines </a:t>
            </a:r>
            <a:r>
              <a:rPr lang="fr-FR" sz="3600" b="1" dirty="0" smtClean="0">
                <a:latin typeface="Times New Roman" pitchFamily="18" charset="0"/>
                <a:cs typeface="Times New Roman" pitchFamily="18" charset="0"/>
              </a:rPr>
              <a:t>publiques et </a:t>
            </a:r>
            <a:r>
              <a:rPr lang="fr-FR" sz="3600" b="1" dirty="0">
                <a:latin typeface="Times New Roman" pitchFamily="18" charset="0"/>
                <a:cs typeface="Times New Roman" pitchFamily="18" charset="0"/>
              </a:rPr>
              <a:t>perspectives </a:t>
            </a:r>
            <a:r>
              <a:rPr lang="fr-FR" sz="3600" b="1" dirty="0" smtClean="0">
                <a:latin typeface="Times New Roman" pitchFamily="18" charset="0"/>
                <a:cs typeface="Times New Roman" pitchFamily="18" charset="0"/>
              </a:rPr>
              <a:t>d’évolution.</a:t>
            </a:r>
          </a:p>
          <a:p>
            <a:endParaRPr lang="fr-FR" sz="3600" b="1" dirty="0">
              <a:solidFill>
                <a:srgbClr val="4686E2"/>
              </a:solidFill>
              <a:latin typeface="Times New Roman" pitchFamily="18" charset="0"/>
              <a:cs typeface="Times New Roman" pitchFamily="18" charset="0"/>
            </a:endParaRPr>
          </a:p>
          <a:p>
            <a:r>
              <a:rPr lang="fr-FR" sz="2800" i="1" dirty="0" smtClean="0">
                <a:latin typeface="Times New Roman" pitchFamily="18" charset="0"/>
                <a:cs typeface="Times New Roman" pitchFamily="18" charset="0"/>
              </a:rPr>
              <a:t>Guy </a:t>
            </a:r>
            <a:r>
              <a:rPr lang="fr-FR" sz="2800" i="1" dirty="0" err="1" smtClean="0">
                <a:latin typeface="Times New Roman" pitchFamily="18" charset="0"/>
                <a:cs typeface="Times New Roman" pitchFamily="18" charset="0"/>
              </a:rPr>
              <a:t>Austruy</a:t>
            </a:r>
            <a:endParaRPr lang="fr-FR" sz="2800" i="1" dirty="0">
              <a:latin typeface="Times New Roman" pitchFamily="18" charset="0"/>
              <a:cs typeface="Times New Roman" pitchFamily="18" charset="0"/>
            </a:endParaRPr>
          </a:p>
        </p:txBody>
      </p:sp>
      <p:pic>
        <p:nvPicPr>
          <p:cNvPr id="2052" name="Picture 23"/>
          <p:cNvPicPr>
            <a:picLocks noChangeAspect="1" noChangeArrowheads="1"/>
          </p:cNvPicPr>
          <p:nvPr/>
        </p:nvPicPr>
        <p:blipFill>
          <a:blip r:embed="rId3" cstate="print"/>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5262979"/>
          </a:xfrm>
          <a:prstGeom prst="rect">
            <a:avLst/>
          </a:prstGeom>
          <a:noFill/>
          <a:ln w="9525">
            <a:noFill/>
            <a:miter lim="800000"/>
            <a:headEnd/>
            <a:tailEnd/>
          </a:ln>
        </p:spPr>
        <p:txBody>
          <a:bodyPr wrap="square">
            <a:spAutoFit/>
          </a:bodyPr>
          <a:lstStyle/>
          <a:p>
            <a:r>
              <a:rPr lang="fr-FR" sz="1600" b="1" dirty="0">
                <a:latin typeface="Times New Roman" pitchFamily="18" charset="0"/>
                <a:cs typeface="Times New Roman" pitchFamily="18" charset="0"/>
              </a:rPr>
              <a:t>Les services de la Préfecture : DDCS et ARS </a:t>
            </a:r>
            <a:endParaRPr lang="fr-FR" sz="1600" dirty="0">
              <a:latin typeface="Times New Roman" pitchFamily="18" charset="0"/>
              <a:cs typeface="Times New Roman" pitchFamily="18" charset="0"/>
            </a:endParaRPr>
          </a:p>
          <a:p>
            <a:r>
              <a:rPr lang="fr-FR" sz="1600" b="1" dirty="0">
                <a:latin typeface="Times New Roman" pitchFamily="18" charset="0"/>
                <a:cs typeface="Times New Roman" pitchFamily="18" charset="0"/>
              </a:rPr>
              <a:t>Ou le possible renoncement soit à la règle, soit à la </a:t>
            </a:r>
            <a:r>
              <a:rPr lang="fr-FR" sz="1600" b="1" dirty="0" smtClean="0">
                <a:latin typeface="Times New Roman" pitchFamily="18" charset="0"/>
                <a:cs typeface="Times New Roman" pitchFamily="18" charset="0"/>
              </a:rPr>
              <a:t>réalité</a:t>
            </a:r>
          </a:p>
          <a:p>
            <a:endParaRPr lang="fr-FR" sz="1600" dirty="0">
              <a:latin typeface="Times New Roman" pitchFamily="18" charset="0"/>
              <a:cs typeface="Times New Roman" pitchFamily="18" charset="0"/>
            </a:endParaRPr>
          </a:p>
          <a:p>
            <a:pPr lvl="0"/>
            <a:r>
              <a:rPr lang="fr-FR" sz="1600" dirty="0">
                <a:latin typeface="Times New Roman" pitchFamily="18" charset="0"/>
                <a:cs typeface="Times New Roman" pitchFamily="18" charset="0"/>
              </a:rPr>
              <a:t> Un seul autre exemple : selon votre département, lorsque vous déposez le POSS, vous pouvez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n’en avoir jamais aucune nouvelle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recevoir un simple accusé de réception de votre envoi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recevoir un courrier suggérant des modifications très avisées sur le document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recevoir un courrier suggérant des modifications sans rapport avec les textes mais plutôt avec les habitudes erronées érigées en certitudes des plus communes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recevoir une proposition de rendez-vous sur l’établissement concerné pour mener une visite audit de la sécurité sur le site.</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enfin, vous pouvez vous retrouver dans deux ou trois de ces situations.</a:t>
            </a:r>
            <a:br>
              <a:rPr lang="fr-FR" sz="1600" dirty="0">
                <a:latin typeface="Times New Roman" pitchFamily="18" charset="0"/>
                <a:cs typeface="Times New Roman" pitchFamily="18" charset="0"/>
              </a:rPr>
            </a:br>
            <a:endParaRPr lang="fr-FR" sz="1600" dirty="0">
              <a:latin typeface="Times New Roman" pitchFamily="18" charset="0"/>
              <a:cs typeface="Times New Roman" pitchFamily="18" charset="0"/>
            </a:endParaRPr>
          </a:p>
          <a:p>
            <a:pPr lvl="0"/>
            <a:r>
              <a:rPr lang="fr-FR" sz="1600" dirty="0">
                <a:latin typeface="Times New Roman" pitchFamily="18" charset="0"/>
                <a:cs typeface="Times New Roman" pitchFamily="18" charset="0"/>
              </a:rPr>
              <a:t>Tenant compte du temps imparti, je n’ose pas évoquer maintenant les formations initiales des MNS et des sauveteurs en matière de sécurité et de surveillance et j’attends plus d’informations sur celles des Brevets Professionnels.</a:t>
            </a:r>
          </a:p>
          <a:p>
            <a:r>
              <a:rPr lang="fr-FR" sz="1600" dirty="0">
                <a:latin typeface="Times New Roman" pitchFamily="18" charset="0"/>
                <a:cs typeface="Times New Roman" pitchFamily="18" charset="0"/>
              </a:rPr>
              <a:t> </a:t>
            </a:r>
          </a:p>
          <a:p>
            <a:r>
              <a:rPr lang="fr-FR" sz="1600" dirty="0">
                <a:latin typeface="Times New Roman" pitchFamily="18" charset="0"/>
                <a:cs typeface="Times New Roman" pitchFamily="18" charset="0"/>
              </a:rPr>
              <a:t>Les représentants des services de l’Etat sont pris en tenaille entre les règles formelles et les contraintes des réalités politiques et fonctionnelles. Un peu de souplesse donne de l’efficacité à l’ensemble mais tout est dans le dosage du bon équilibre sans doute.</a:t>
            </a:r>
          </a:p>
          <a:p>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5016758"/>
          </a:xfrm>
          <a:prstGeom prst="rect">
            <a:avLst/>
          </a:prstGeom>
          <a:noFill/>
          <a:ln w="9525">
            <a:noFill/>
            <a:miter lim="800000"/>
            <a:headEnd/>
            <a:tailEnd/>
          </a:ln>
        </p:spPr>
        <p:txBody>
          <a:bodyPr wrap="square">
            <a:spAutoFit/>
          </a:bodyPr>
          <a:lstStyle/>
          <a:p>
            <a:pPr algn="just"/>
            <a:r>
              <a:rPr lang="fr-FR" sz="1600" b="1" dirty="0">
                <a:latin typeface="Times New Roman" pitchFamily="18" charset="0"/>
                <a:cs typeface="Times New Roman" pitchFamily="18" charset="0"/>
              </a:rPr>
              <a:t>L’exploitant 		</a:t>
            </a:r>
            <a:r>
              <a:rPr lang="fr-FR" sz="1600" dirty="0">
                <a:latin typeface="Times New Roman" pitchFamily="18" charset="0"/>
                <a:cs typeface="Times New Roman" pitchFamily="18" charset="0"/>
              </a:rPr>
              <a:t>(qu’il soit public ou privé)</a:t>
            </a:r>
            <a:r>
              <a:rPr lang="fr-FR" sz="1600" b="1" dirty="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algn="just"/>
            <a:r>
              <a:rPr lang="fr-FR" sz="1600" b="1" dirty="0">
                <a:latin typeface="Times New Roman" pitchFamily="18" charset="0"/>
                <a:cs typeface="Times New Roman" pitchFamily="18" charset="0"/>
              </a:rPr>
              <a:t>Ou le possible renoncement coupable au respect de ses obligations notamment celles relatives à la supervision rigoureuse de ses personnels</a:t>
            </a:r>
            <a:endParaRPr lang="fr-FR" sz="1600" dirty="0">
              <a:latin typeface="Times New Roman" pitchFamily="18" charset="0"/>
              <a:cs typeface="Times New Roman" pitchFamily="18" charset="0"/>
            </a:endParaRPr>
          </a:p>
          <a:p>
            <a:pPr algn="just"/>
            <a:r>
              <a:rPr lang="fr-FR" sz="1600" dirty="0">
                <a:latin typeface="Times New Roman" pitchFamily="18" charset="0"/>
                <a:cs typeface="Times New Roman" pitchFamily="18" charset="0"/>
              </a:rPr>
              <a:t> </a:t>
            </a:r>
          </a:p>
          <a:p>
            <a:pPr lvl="0" algn="just"/>
            <a:r>
              <a:rPr lang="fr-FR" sz="1600" dirty="0">
                <a:latin typeface="Times New Roman" pitchFamily="18" charset="0"/>
                <a:cs typeface="Times New Roman" pitchFamily="18" charset="0"/>
              </a:rPr>
              <a:t>Textes officiels, règlements et procédures non appliqués par l’exploitant lui-même ou par ses salariés ;</a:t>
            </a:r>
          </a:p>
          <a:p>
            <a:pPr lvl="0" algn="just"/>
            <a:r>
              <a:rPr lang="fr-FR" sz="1600" dirty="0">
                <a:latin typeface="Times New Roman" pitchFamily="18" charset="0"/>
                <a:cs typeface="Times New Roman" pitchFamily="18" charset="0"/>
              </a:rPr>
              <a:t>Obligations non respectées au regard des textes nationaux, des normes européennes, de la rédaction et de l’application du POSS ;</a:t>
            </a:r>
          </a:p>
          <a:p>
            <a:pPr lvl="0" algn="just"/>
            <a:r>
              <a:rPr lang="fr-FR" sz="1600" dirty="0">
                <a:latin typeface="Times New Roman" pitchFamily="18" charset="0"/>
                <a:cs typeface="Times New Roman" pitchFamily="18" charset="0"/>
              </a:rPr>
              <a:t>Surveillants en défaut de surveillance ou en abandon de poste ignorés voire admis par la direction ;</a:t>
            </a:r>
          </a:p>
          <a:p>
            <a:pPr lvl="0" algn="just"/>
            <a:r>
              <a:rPr lang="fr-FR" sz="1600" dirty="0">
                <a:latin typeface="Times New Roman" pitchFamily="18" charset="0"/>
                <a:cs typeface="Times New Roman" pitchFamily="18" charset="0"/>
              </a:rPr>
              <a:t>Emploi de personnels non qualifiés pour les tâches données (BNSSA notamment) ;</a:t>
            </a:r>
          </a:p>
          <a:p>
            <a:pPr lvl="0" algn="just"/>
            <a:r>
              <a:rPr lang="fr-FR" sz="1600" dirty="0">
                <a:latin typeface="Times New Roman" pitchFamily="18" charset="0"/>
                <a:cs typeface="Times New Roman" pitchFamily="18" charset="0"/>
              </a:rPr>
              <a:t>Matériels et équipements mal entretenus voire obsolètes ou absents (ER, chaises hautes, tenues des surveillants, trousses de premiers secours et armoire pharmacie en rupture de stock ou contenant des produits périmés, …) ;</a:t>
            </a:r>
          </a:p>
          <a:p>
            <a:pPr lvl="0" algn="just"/>
            <a:r>
              <a:rPr lang="fr-FR" sz="1600" dirty="0">
                <a:latin typeface="Times New Roman" pitchFamily="18" charset="0"/>
                <a:cs typeface="Times New Roman" pitchFamily="18" charset="0"/>
              </a:rPr>
              <a:t>Installations dégradées.</a:t>
            </a:r>
          </a:p>
          <a:p>
            <a:pPr algn="just"/>
            <a:r>
              <a:rPr lang="fr-FR" sz="1600" b="1" dirty="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algn="just"/>
            <a:r>
              <a:rPr lang="fr-FR" sz="1600" dirty="0">
                <a:latin typeface="Times New Roman" pitchFamily="18" charset="0"/>
                <a:cs typeface="Times New Roman" pitchFamily="18" charset="0"/>
              </a:rPr>
              <a:t>L’exploitant dépose le POSS et devient le « passeur », le superviseur, celui qui accompagne ou qui exige l’application des règles relatives à la sécurité dans son établissement. Il est pris entre les règles imposées par le législateur, parfois mal comprises ou ressenties comme des contraintes administratives, et le devoir de les faire appliquer. L’élucidation, l’explication, la formation, les exercices et les simulations, l’organisation générale rigoureuse et la supervision  des équipes sont ses outils vers la réussite.</a:t>
            </a:r>
          </a:p>
          <a:p>
            <a:pPr algn="just"/>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216539"/>
          </a:xfrm>
          <a:prstGeom prst="rect">
            <a:avLst/>
          </a:prstGeom>
          <a:noFill/>
          <a:ln w="9525">
            <a:noFill/>
            <a:miter lim="800000"/>
            <a:headEnd/>
            <a:tailEnd/>
          </a:ln>
        </p:spPr>
        <p:txBody>
          <a:bodyPr wrap="square">
            <a:spAutoFit/>
          </a:bodyPr>
          <a:lstStyle/>
          <a:p>
            <a:pPr algn="just"/>
            <a:r>
              <a:rPr lang="fr-FR" b="1" dirty="0">
                <a:latin typeface="Times New Roman" pitchFamily="18" charset="0"/>
                <a:cs typeface="Times New Roman" pitchFamily="18" charset="0"/>
              </a:rPr>
              <a:t>Le surveillant </a:t>
            </a:r>
            <a:endParaRPr lang="fr-FR" dirty="0">
              <a:latin typeface="Times New Roman" pitchFamily="18" charset="0"/>
              <a:cs typeface="Times New Roman" pitchFamily="18" charset="0"/>
            </a:endParaRPr>
          </a:p>
          <a:p>
            <a:pPr algn="just"/>
            <a:r>
              <a:rPr lang="fr-FR" b="1" dirty="0">
                <a:latin typeface="Times New Roman" pitchFamily="18" charset="0"/>
                <a:cs typeface="Times New Roman" pitchFamily="18" charset="0"/>
              </a:rPr>
              <a:t>Ou le possible renoncement à l’exigence de ses missions</a:t>
            </a:r>
            <a:endParaRPr lang="fr-FR" dirty="0">
              <a:latin typeface="Times New Roman" pitchFamily="18" charset="0"/>
              <a:cs typeface="Times New Roman" pitchFamily="18" charset="0"/>
            </a:endParaRPr>
          </a:p>
          <a:p>
            <a:pPr algn="just"/>
            <a:r>
              <a:rPr lang="fr-FR" b="1" dirty="0">
                <a:latin typeface="Times New Roman" pitchFamily="18" charset="0"/>
                <a:cs typeface="Times New Roman" pitchFamily="18" charset="0"/>
              </a:rPr>
              <a:t> </a:t>
            </a:r>
            <a:endParaRPr lang="fr-FR" dirty="0">
              <a:latin typeface="Times New Roman" pitchFamily="18" charset="0"/>
              <a:cs typeface="Times New Roman" pitchFamily="18" charset="0"/>
            </a:endParaRPr>
          </a:p>
          <a:p>
            <a:pPr lvl="0" algn="just"/>
            <a:r>
              <a:rPr lang="fr-FR" dirty="0">
                <a:latin typeface="Times New Roman" pitchFamily="18" charset="0"/>
                <a:cs typeface="Times New Roman" pitchFamily="18" charset="0"/>
              </a:rPr>
              <a:t>Souvent loin d’une surveillance active, constante et exclusive de toute autre activité :</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Position contestable quant à la visibilité sur le plan d’e	au et sur le fond du bassin ;</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Discussions interminables avec d’autres surveillants ou avec un client ;</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Peu de concentration sur sa tâche et sur les usagers ;</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Leçon particulière pendant le temps de surveillance ;</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Bluetooth à l’oreille ;</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Peu branché sur l’actualisation et sur l’enrichissement de ses connaissances par des lectures, des formations, la révision de ces acquis et de sa pratique.</a:t>
            </a:r>
            <a:endParaRPr lang="fr-FR" sz="1200" dirty="0">
              <a:latin typeface="Times New Roman" pitchFamily="18" charset="0"/>
              <a:cs typeface="Times New Roman" pitchFamily="18" charset="0"/>
            </a:endParaRPr>
          </a:p>
          <a:p>
            <a:pPr lvl="1" algn="just"/>
            <a:r>
              <a:rPr lang="fr-FR" dirty="0">
                <a:latin typeface="Times New Roman" pitchFamily="18" charset="0"/>
                <a:cs typeface="Times New Roman" pitchFamily="18" charset="0"/>
              </a:rPr>
              <a:t>Assez distant par rapport à sa responsabilité engagée, revendiquant des moyens mais sans les mettre en œuvre.</a:t>
            </a:r>
            <a:endParaRPr lang="fr-FR" sz="1200" dirty="0">
              <a:latin typeface="Times New Roman" pitchFamily="18" charset="0"/>
              <a:cs typeface="Times New Roman" pitchFamily="18" charset="0"/>
            </a:endParaRPr>
          </a:p>
          <a:p>
            <a:r>
              <a:rPr lang="fr-FR" b="1" dirty="0"/>
              <a:t> </a:t>
            </a:r>
            <a:endParaRPr lang="fr-FR" dirty="0"/>
          </a:p>
          <a:p>
            <a:pPr algn="just"/>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308872"/>
          </a:xfrm>
          <a:prstGeom prst="rect">
            <a:avLst/>
          </a:prstGeom>
          <a:noFill/>
          <a:ln w="9525">
            <a:noFill/>
            <a:miter lim="800000"/>
            <a:headEnd/>
            <a:tailEnd/>
          </a:ln>
        </p:spPr>
        <p:txBody>
          <a:bodyPr wrap="square">
            <a:spAutoFit/>
          </a:bodyPr>
          <a:lstStyle/>
          <a:p>
            <a:r>
              <a:rPr lang="fr-FR" sz="2000" b="1" dirty="0">
                <a:latin typeface="Times New Roman" pitchFamily="18" charset="0"/>
                <a:cs typeface="Times New Roman" pitchFamily="18" charset="0"/>
              </a:rPr>
              <a:t>Les groupes fréquentant l’établissement</a:t>
            </a:r>
            <a:endParaRPr lang="fr-FR" sz="2000" dirty="0">
              <a:latin typeface="Times New Roman" pitchFamily="18" charset="0"/>
              <a:cs typeface="Times New Roman" pitchFamily="18" charset="0"/>
            </a:endParaRPr>
          </a:p>
          <a:p>
            <a:r>
              <a:rPr lang="fr-FR" sz="2000" b="1" dirty="0">
                <a:latin typeface="Times New Roman" pitchFamily="18" charset="0"/>
                <a:cs typeface="Times New Roman" pitchFamily="18" charset="0"/>
              </a:rPr>
              <a:t>Ou le possible renoncement à prendre sa part dans le management des risques relatifs aux activités des publics qu’ils encadrent</a:t>
            </a:r>
            <a:endParaRPr lang="fr-FR" sz="2000" dirty="0">
              <a:latin typeface="Times New Roman" pitchFamily="18" charset="0"/>
              <a:cs typeface="Times New Roman" pitchFamily="18" charset="0"/>
            </a:endParaRPr>
          </a:p>
          <a:p>
            <a:r>
              <a:rPr lang="fr-FR" sz="1600" b="1" dirty="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lvl="0" algn="just"/>
            <a:r>
              <a:rPr lang="fr-FR" u="sng" dirty="0">
                <a:latin typeface="Times New Roman" pitchFamily="18" charset="0"/>
                <a:cs typeface="Times New Roman" pitchFamily="18" charset="0"/>
              </a:rPr>
              <a:t>Scolaires du primaire</a:t>
            </a:r>
            <a:r>
              <a:rPr lang="fr-FR" dirty="0">
                <a:latin typeface="Times New Roman" pitchFamily="18" charset="0"/>
                <a:cs typeface="Times New Roman" pitchFamily="18" charset="0"/>
              </a:rPr>
              <a:t> : alors que les seules questions pendant les réunions concernent la sécurité et les responsabilités, dans la pratique des séances « oubli » des procédures sécuritaires (comptages, circulation des élèves, accompagnement d’un élève vers les toilettes ou vers les vestiaires, …) ;</a:t>
            </a:r>
            <a:br>
              <a:rPr lang="fr-FR" dirty="0">
                <a:latin typeface="Times New Roman" pitchFamily="18" charset="0"/>
                <a:cs typeface="Times New Roman" pitchFamily="18" charset="0"/>
              </a:rPr>
            </a:br>
            <a:endParaRPr lang="fr-FR" dirty="0">
              <a:latin typeface="Times New Roman" pitchFamily="18" charset="0"/>
              <a:cs typeface="Times New Roman" pitchFamily="18" charset="0"/>
            </a:endParaRPr>
          </a:p>
          <a:p>
            <a:pPr lvl="0" algn="just"/>
            <a:r>
              <a:rPr lang="fr-FR" u="sng" dirty="0">
                <a:latin typeface="Times New Roman" pitchFamily="18" charset="0"/>
                <a:cs typeface="Times New Roman" pitchFamily="18" charset="0"/>
              </a:rPr>
              <a:t>Scolaires du secondaire</a:t>
            </a:r>
            <a:r>
              <a:rPr lang="fr-FR" dirty="0">
                <a:latin typeface="Times New Roman" pitchFamily="18" charset="0"/>
                <a:cs typeface="Times New Roman" pitchFamily="18" charset="0"/>
              </a:rPr>
              <a:t> : ils sont grands ces petits, sans doute mais tout doit être mis en œuvre pour éviter le moindre défaut qui pourrait rapidement se transformer en grave problème.</a:t>
            </a:r>
            <a:br>
              <a:rPr lang="fr-FR" dirty="0">
                <a:latin typeface="Times New Roman" pitchFamily="18" charset="0"/>
                <a:cs typeface="Times New Roman" pitchFamily="18" charset="0"/>
              </a:rPr>
            </a:br>
            <a:endParaRPr lang="fr-FR" dirty="0">
              <a:latin typeface="Times New Roman" pitchFamily="18" charset="0"/>
              <a:cs typeface="Times New Roman" pitchFamily="18" charset="0"/>
            </a:endParaRPr>
          </a:p>
          <a:p>
            <a:pPr algn="just"/>
            <a:r>
              <a:rPr lang="fr-FR" u="sng" dirty="0">
                <a:latin typeface="Times New Roman" pitchFamily="18" charset="0"/>
                <a:cs typeface="Times New Roman" pitchFamily="18" charset="0"/>
              </a:rPr>
              <a:t>Centres de loisirs</a:t>
            </a:r>
            <a:r>
              <a:rPr lang="fr-FR" dirty="0">
                <a:latin typeface="Times New Roman" pitchFamily="18" charset="0"/>
                <a:cs typeface="Times New Roman" pitchFamily="18" charset="0"/>
              </a:rPr>
              <a:t> : manque de rigueur de l’encadrement du centre comme si chacun pensait qu’il avait « passé la main » aux surveillants, semblant ignorer sa responsabilité personnelle et celle du centre de loisirs </a:t>
            </a:r>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524315"/>
          </a:xfrm>
          <a:prstGeom prst="rect">
            <a:avLst/>
          </a:prstGeom>
          <a:noFill/>
          <a:ln w="9525">
            <a:noFill/>
            <a:miter lim="800000"/>
            <a:headEnd/>
            <a:tailEnd/>
          </a:ln>
        </p:spPr>
        <p:txBody>
          <a:bodyPr wrap="square">
            <a:spAutoFit/>
          </a:bodyPr>
          <a:lstStyle/>
          <a:p>
            <a:r>
              <a:rPr lang="fr-FR" b="1" dirty="0">
                <a:latin typeface="Times New Roman" pitchFamily="18" charset="0"/>
                <a:cs typeface="Times New Roman" pitchFamily="18" charset="0"/>
              </a:rPr>
              <a:t>Les groupes fréquentant l’établissement</a:t>
            </a:r>
            <a:endParaRPr lang="fr-FR" dirty="0">
              <a:latin typeface="Times New Roman" pitchFamily="18" charset="0"/>
              <a:cs typeface="Times New Roman" pitchFamily="18" charset="0"/>
            </a:endParaRPr>
          </a:p>
          <a:p>
            <a:r>
              <a:rPr lang="fr-FR" b="1" dirty="0">
                <a:latin typeface="Times New Roman" pitchFamily="18" charset="0"/>
                <a:cs typeface="Times New Roman" pitchFamily="18" charset="0"/>
              </a:rPr>
              <a:t>Ou le possible renoncement à prendre sa part dans le management des risques relatifs aux activités des publics qu’ils </a:t>
            </a:r>
            <a:r>
              <a:rPr lang="fr-FR" b="1" dirty="0" smtClean="0">
                <a:latin typeface="Times New Roman" pitchFamily="18" charset="0"/>
                <a:cs typeface="Times New Roman" pitchFamily="18" charset="0"/>
              </a:rPr>
              <a:t>encadrent</a:t>
            </a:r>
          </a:p>
          <a:p>
            <a:endParaRPr lang="fr-FR" sz="2000" dirty="0">
              <a:latin typeface="Times New Roman" pitchFamily="18" charset="0"/>
              <a:cs typeface="Times New Roman" pitchFamily="18" charset="0"/>
            </a:endParaRPr>
          </a:p>
          <a:p>
            <a:pPr lvl="0" algn="just"/>
            <a:r>
              <a:rPr lang="fr-FR" sz="1600" b="1" dirty="0">
                <a:latin typeface="Times New Roman" pitchFamily="18" charset="0"/>
                <a:cs typeface="Times New Roman" pitchFamily="18" charset="0"/>
              </a:rPr>
              <a:t> </a:t>
            </a:r>
            <a:r>
              <a:rPr lang="fr-FR" sz="1600" u="sng" dirty="0">
                <a:latin typeface="Times New Roman" pitchFamily="18" charset="0"/>
                <a:cs typeface="Times New Roman" pitchFamily="18" charset="0"/>
              </a:rPr>
              <a:t>Associations</a:t>
            </a:r>
            <a:r>
              <a:rPr lang="fr-FR" sz="1600" dirty="0">
                <a:latin typeface="Times New Roman" pitchFamily="18" charset="0"/>
                <a:cs typeface="Times New Roman" pitchFamily="18" charset="0"/>
              </a:rPr>
              <a:t> : comment imaginer que tout est fait pour la sécurité des adhérents lorsque celui qui est investi de la responsabilité du ou des bassins, des pratiquants et de l’activité est celui qui encadre plusieurs dizaines de nageurs de différents niveaux, reconnaissable aux chronomètres pendant à son cou, aux tablettes qu’il tient en main pour inscrire les temps des séries de ses meilleurs nageurs, discutant avec les assistants qu’il forme et les parents qui préparent avec lui la prochaine compétition …. Ou trouvons-nous là l’exclusivité de l’activité de surveillance ???</a:t>
            </a:r>
          </a:p>
          <a:p>
            <a:pPr algn="just"/>
            <a:r>
              <a:rPr lang="fr-FR" sz="1600" b="1" dirty="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algn="just"/>
            <a:r>
              <a:rPr lang="fr-FR" sz="1600" dirty="0">
                <a:latin typeface="Times New Roman" pitchFamily="18" charset="0"/>
                <a:cs typeface="Times New Roman" pitchFamily="18" charset="0"/>
              </a:rPr>
              <a:t>Pour tous ces groupes les règles sont formelles. Des textes existent et si les responsables les ont zappés, l’exploitant, son directeur, son chef de bassin et ses surveillants sont là pour les rappeler et les inscrire de manière explicite dans le POSS et dans les procédures mises en œuvre pour accueillir ces groupes.</a:t>
            </a:r>
          </a:p>
          <a:p>
            <a:pPr algn="just"/>
            <a:r>
              <a:rPr lang="fr-FR" sz="1600" dirty="0">
                <a:latin typeface="Times New Roman" pitchFamily="18" charset="0"/>
                <a:cs typeface="Times New Roman" pitchFamily="18" charset="0"/>
              </a:rPr>
              <a:t>Il ne suffit pas que les textes officiels soient vos références et que vous les mentionniez dans votre Plan, le plus difficile est de les faire appliquer par les groupes utilisateurs et par les surveillants de l’établissement.</a:t>
            </a:r>
          </a:p>
          <a:p>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5355312"/>
          </a:xfrm>
          <a:prstGeom prst="rect">
            <a:avLst/>
          </a:prstGeom>
          <a:noFill/>
          <a:ln w="9525">
            <a:noFill/>
            <a:miter lim="800000"/>
            <a:headEnd/>
            <a:tailEnd/>
          </a:ln>
        </p:spPr>
        <p:txBody>
          <a:bodyPr wrap="square">
            <a:spAutoFit/>
          </a:bodyPr>
          <a:lstStyle/>
          <a:p>
            <a:pPr algn="just"/>
            <a:r>
              <a:rPr lang="fr-FR" sz="1600" b="1" dirty="0">
                <a:latin typeface="Times New Roman" pitchFamily="18" charset="0"/>
                <a:cs typeface="Times New Roman" pitchFamily="18" charset="0"/>
              </a:rPr>
              <a:t>Les usagers ou les clients</a:t>
            </a:r>
            <a:endParaRPr lang="fr-FR" sz="1600" dirty="0">
              <a:latin typeface="Times New Roman" pitchFamily="18" charset="0"/>
              <a:cs typeface="Times New Roman" pitchFamily="18" charset="0"/>
            </a:endParaRPr>
          </a:p>
          <a:p>
            <a:pPr algn="just"/>
            <a:r>
              <a:rPr lang="fr-FR" sz="1600" b="1" dirty="0">
                <a:latin typeface="Times New Roman" pitchFamily="18" charset="0"/>
                <a:cs typeface="Times New Roman" pitchFamily="18" charset="0"/>
              </a:rPr>
              <a:t>Ou le possible renoncement à la plus élémentaire prudence</a:t>
            </a:r>
            <a:endParaRPr lang="fr-FR" sz="1600" dirty="0">
              <a:latin typeface="Times New Roman" pitchFamily="18" charset="0"/>
              <a:cs typeface="Times New Roman" pitchFamily="18" charset="0"/>
            </a:endParaRPr>
          </a:p>
          <a:p>
            <a:pPr algn="just"/>
            <a:r>
              <a:rPr lang="fr-FR" sz="1600" b="1" dirty="0">
                <a:latin typeface="Times New Roman" pitchFamily="18" charset="0"/>
                <a:cs typeface="Times New Roman" pitchFamily="18" charset="0"/>
              </a:rPr>
              <a:t> </a:t>
            </a:r>
            <a:endParaRPr lang="fr-FR" sz="1600" dirty="0">
              <a:latin typeface="Times New Roman" pitchFamily="18" charset="0"/>
              <a:cs typeface="Times New Roman" pitchFamily="18" charset="0"/>
            </a:endParaRPr>
          </a:p>
          <a:p>
            <a:pPr lvl="0" algn="just"/>
            <a:r>
              <a:rPr lang="fr-FR" sz="1600" dirty="0">
                <a:latin typeface="Times New Roman" pitchFamily="18" charset="0"/>
                <a:cs typeface="Times New Roman" pitchFamily="18" charset="0"/>
              </a:rPr>
              <a:t>Adultes comme enfants, non respect des règles qu’elles soient formelles ou non, affichées ou non, répétées ou non ;</a:t>
            </a:r>
          </a:p>
          <a:p>
            <a:pPr lvl="0" algn="just"/>
            <a:r>
              <a:rPr lang="fr-FR" sz="1600" dirty="0">
                <a:latin typeface="Times New Roman" pitchFamily="18" charset="0"/>
                <a:cs typeface="Times New Roman" pitchFamily="18" charset="0"/>
              </a:rPr>
              <a:t>Prises de risque non mesurées ;</a:t>
            </a:r>
          </a:p>
          <a:p>
            <a:pPr lvl="0" algn="just"/>
            <a:r>
              <a:rPr lang="fr-FR" sz="1600" dirty="0">
                <a:latin typeface="Times New Roman" pitchFamily="18" charset="0"/>
                <a:cs typeface="Times New Roman" pitchFamily="18" charset="0"/>
              </a:rPr>
              <a:t>Inconscience des dangers potentiels d’un établissement </a:t>
            </a:r>
            <a:r>
              <a:rPr lang="fr-FR" sz="1600" b="1" u="sng" dirty="0">
                <a:latin typeface="Times New Roman" pitchFamily="18" charset="0"/>
                <a:cs typeface="Times New Roman" pitchFamily="18" charset="0"/>
              </a:rPr>
              <a:t>dit</a:t>
            </a:r>
            <a:r>
              <a:rPr lang="fr-FR" sz="1600" dirty="0">
                <a:latin typeface="Times New Roman" pitchFamily="18" charset="0"/>
                <a:cs typeface="Times New Roman" pitchFamily="18" charset="0"/>
              </a:rPr>
              <a:t> de loisirs ;</a:t>
            </a:r>
          </a:p>
          <a:p>
            <a:pPr lvl="0" algn="just"/>
            <a:r>
              <a:rPr lang="fr-FR" sz="1600" dirty="0">
                <a:latin typeface="Times New Roman" pitchFamily="18" charset="0"/>
                <a:cs typeface="Times New Roman" pitchFamily="18" charset="0"/>
              </a:rPr>
              <a:t>Peu voire pas de limites ; je suis là pour profiter de mon temps libre ; je suis libre ; je fais ce que je veux ; j’emmerde l’autorité, le pouvoir ou son représentant et je l’épuise en le poussant à bout ; c’est mon jeu, une partie de ma détente ; c’est sa croix ;</a:t>
            </a:r>
          </a:p>
          <a:p>
            <a:pPr lvl="0" algn="just"/>
            <a:r>
              <a:rPr lang="fr-FR" sz="1600" dirty="0">
                <a:latin typeface="Times New Roman" pitchFamily="18" charset="0"/>
                <a:cs typeface="Times New Roman" pitchFamily="18" charset="0"/>
              </a:rPr>
              <a:t>Sentiments très ambivalents d’être potentiellement en danger dans une piscine ou, à l’opposé, d’être protégé parce sous la surveillance des professionnels de l’établissement. Un peu comme en entrant dans un commissariat ou de nos jours en entrant dans un hôpital.</a:t>
            </a:r>
          </a:p>
          <a:p>
            <a:pPr algn="just"/>
            <a:r>
              <a:rPr lang="fr-FR" sz="1600" dirty="0">
                <a:latin typeface="Times New Roman" pitchFamily="18" charset="0"/>
                <a:cs typeface="Times New Roman" pitchFamily="18" charset="0"/>
              </a:rPr>
              <a:t> </a:t>
            </a:r>
          </a:p>
          <a:p>
            <a:pPr algn="just"/>
            <a:r>
              <a:rPr lang="fr-FR" sz="1600" dirty="0">
                <a:latin typeface="Times New Roman" pitchFamily="18" charset="0"/>
                <a:cs typeface="Times New Roman" pitchFamily="18" charset="0"/>
              </a:rPr>
              <a:t>Les usagers ou clients peuvent perdre tout sens civique, la plus modeste éducation peut être prise dans un mouvement régressif que nous constatons dans tous les lieux où l’eau est massivement présente. L’eau permissive entraînant les plus rigides des adultes au laisser aller, au laisser faire.</a:t>
            </a:r>
          </a:p>
          <a:p>
            <a:pPr algn="just"/>
            <a:r>
              <a:rPr lang="fr-FR" sz="1600" dirty="0">
                <a:latin typeface="Times New Roman" pitchFamily="18" charset="0"/>
                <a:cs typeface="Times New Roman" pitchFamily="18" charset="0"/>
              </a:rPr>
              <a:t>	</a:t>
            </a:r>
          </a:p>
          <a:p>
            <a:pPr lvl="0" algn="just"/>
            <a:r>
              <a:rPr lang="fr-FR" sz="1600" u="sng" dirty="0">
                <a:latin typeface="Times New Roman" pitchFamily="18" charset="0"/>
                <a:cs typeface="Times New Roman" pitchFamily="18" charset="0"/>
              </a:rPr>
              <a:t>Et pour autant, lors d’une grande majorité des accidents qui me sont relatés (rien ici de statistique) ce sont des clients qui interviennent les premiers pour secourir les victimes</a:t>
            </a:r>
            <a:r>
              <a:rPr lang="fr-FR" sz="1600" dirty="0">
                <a:latin typeface="Times New Roman" pitchFamily="18" charset="0"/>
                <a:cs typeface="Times New Roman" pitchFamily="18" charset="0"/>
              </a:rPr>
              <a:t>.</a:t>
            </a:r>
          </a:p>
          <a:p>
            <a:pPr algn="just"/>
            <a:endParaRPr lang="fr-FR"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2204864"/>
            <a:ext cx="6804248" cy="979069"/>
          </a:xfrm>
          <a:prstGeom prst="rect">
            <a:avLst/>
          </a:prstGeom>
          <a:noFill/>
          <a:ln w="9525">
            <a:noFill/>
            <a:miter lim="800000"/>
            <a:headEnd/>
            <a:tailEnd/>
          </a:ln>
        </p:spPr>
        <p:txBody>
          <a:bodyPr wrap="square" lIns="180000" tIns="180000" rIns="180000" bIns="180000">
            <a:spAutoFit/>
          </a:bodyPr>
          <a:lstStyle/>
          <a:p>
            <a:r>
              <a:rPr lang="fr-FR" sz="4000" b="1" dirty="0" smtClean="0">
                <a:latin typeface="Times New Roman" pitchFamily="18" charset="0"/>
                <a:cs typeface="Times New Roman" pitchFamily="18" charset="0"/>
              </a:rPr>
              <a:t>Merci de votre attention</a:t>
            </a:r>
            <a:endParaRPr lang="fr-FR" sz="4000" b="1" dirty="0">
              <a:latin typeface="Times New Roman" pitchFamily="18" charset="0"/>
              <a:cs typeface="Times New Roman" pitchFamily="18" charset="0"/>
            </a:endParaRPr>
          </a:p>
        </p:txBody>
      </p:sp>
      <p:pic>
        <p:nvPicPr>
          <p:cNvPr id="2052" name="Picture 23"/>
          <p:cNvPicPr>
            <a:picLocks noChangeAspect="1" noChangeArrowheads="1"/>
          </p:cNvPicPr>
          <p:nvPr/>
        </p:nvPicPr>
        <p:blipFill>
          <a:blip r:embed="rId3" cstate="print"/>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001095"/>
          </a:xfrm>
          <a:prstGeom prst="rect">
            <a:avLst/>
          </a:prstGeom>
          <a:noFill/>
          <a:ln w="9525">
            <a:noFill/>
            <a:miter lim="800000"/>
            <a:headEnd/>
            <a:tailEnd/>
          </a:ln>
        </p:spPr>
        <p:txBody>
          <a:bodyPr wrap="square">
            <a:spAutoFit/>
          </a:bodyPr>
          <a:lstStyle/>
          <a:p>
            <a:pPr lvl="0"/>
            <a:r>
              <a:rPr lang="fr-FR" sz="2000" dirty="0" smtClean="0">
                <a:latin typeface="Times New Roman" pitchFamily="18" charset="0"/>
                <a:cs typeface="Times New Roman" pitchFamily="18" charset="0"/>
              </a:rPr>
              <a:t>Formateur</a:t>
            </a:r>
            <a:r>
              <a:rPr lang="fr-FR" sz="2000" dirty="0">
                <a:latin typeface="Times New Roman" pitchFamily="18" charset="0"/>
                <a:cs typeface="Times New Roman" pitchFamily="18" charset="0"/>
              </a:rPr>
              <a:t>, </a:t>
            </a:r>
            <a:r>
              <a:rPr lang="fr-FR" sz="2000" dirty="0" smtClean="0">
                <a:latin typeface="Times New Roman" pitchFamily="18" charset="0"/>
                <a:cs typeface="Times New Roman" pitchFamily="18" charset="0"/>
              </a:rPr>
              <a:t>chargé de missions et chargé de cours :Je me sens en fait plus déformateur que formateur et pour le thème qui nous occupe je crois que cela est un plus.</a:t>
            </a:r>
          </a:p>
          <a:p>
            <a:pPr lvl="0"/>
            <a:endParaRPr lang="fr-FR" sz="2000" dirty="0">
              <a:latin typeface="Times New Roman" pitchFamily="18" charset="0"/>
              <a:cs typeface="Times New Roman" pitchFamily="18" charset="0"/>
            </a:endParaRPr>
          </a:p>
          <a:p>
            <a:pPr lvl="1" algn="just">
              <a:buFont typeface="Arial" pitchFamily="34" charset="0"/>
              <a:buChar char="•"/>
            </a:pPr>
            <a:r>
              <a:rPr lang="fr-FR" dirty="0">
                <a:latin typeface="Times New Roman" pitchFamily="18" charset="0"/>
                <a:cs typeface="Times New Roman" pitchFamily="18" charset="0"/>
              </a:rPr>
              <a:t>Mon expérience est liée à ma pratique très diverse dans les piscines ;</a:t>
            </a:r>
          </a:p>
          <a:p>
            <a:pPr lvl="1" algn="just">
              <a:buFont typeface="Arial" pitchFamily="34" charset="0"/>
              <a:buChar char="•"/>
            </a:pPr>
            <a:r>
              <a:rPr lang="fr-FR" dirty="0">
                <a:latin typeface="Times New Roman" pitchFamily="18" charset="0"/>
                <a:cs typeface="Times New Roman" pitchFamily="18" charset="0"/>
              </a:rPr>
              <a:t>Mes connaissances se sont enrichies au rythme du développement des missions et des formations qui m’ont été confiées et au gré des rencontres associées à ces actions ;</a:t>
            </a:r>
          </a:p>
          <a:p>
            <a:pPr lvl="1" algn="just">
              <a:buFont typeface="Arial" pitchFamily="34" charset="0"/>
              <a:buChar char="•"/>
            </a:pPr>
            <a:r>
              <a:rPr lang="fr-FR" dirty="0">
                <a:latin typeface="Times New Roman" pitchFamily="18" charset="0"/>
                <a:cs typeface="Times New Roman" pitchFamily="18" charset="0"/>
              </a:rPr>
              <a:t>J’ai vécu un creux de vague professionnel en juin 98 et pendant 8 mois. C’était au moment de la parution de l’arrêté du 16 juin 1998 concernant le POSS et de son application obligatoire en février 99. </a:t>
            </a:r>
          </a:p>
          <a:p>
            <a:pPr lvl="1" algn="just">
              <a:buFont typeface="Arial" pitchFamily="34" charset="0"/>
              <a:buChar char="•"/>
            </a:pPr>
            <a:r>
              <a:rPr lang="fr-FR" dirty="0">
                <a:latin typeface="Times New Roman" pitchFamily="18" charset="0"/>
                <a:cs typeface="Times New Roman" pitchFamily="18" charset="0"/>
              </a:rPr>
              <a:t>Ma première mission relative au POSS a d’ailleurs commencé en mars 99 ;</a:t>
            </a:r>
          </a:p>
          <a:p>
            <a:pPr lvl="1" algn="just">
              <a:buFont typeface="Arial" pitchFamily="34" charset="0"/>
              <a:buChar char="•"/>
            </a:pPr>
            <a:r>
              <a:rPr lang="fr-FR" dirty="0">
                <a:latin typeface="Times New Roman" pitchFamily="18" charset="0"/>
                <a:cs typeface="Times New Roman" pitchFamily="18" charset="0"/>
              </a:rPr>
              <a:t>Avant cette mission, j’ai lu et relu des livres et encore relu certains passages et d’autres articles dont certains auteurs sont avec nous aujourd’hui à Poitiers.</a:t>
            </a:r>
          </a:p>
          <a:p>
            <a:endParaRPr lang="fr-FR" sz="32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585871"/>
          </a:xfrm>
          <a:prstGeom prst="rect">
            <a:avLst/>
          </a:prstGeom>
          <a:noFill/>
          <a:ln w="9525">
            <a:noFill/>
            <a:miter lim="800000"/>
            <a:headEnd/>
            <a:tailEnd/>
          </a:ln>
        </p:spPr>
        <p:txBody>
          <a:bodyPr wrap="square">
            <a:spAutoFit/>
          </a:bodyPr>
          <a:lstStyle/>
          <a:p>
            <a:pPr lvl="1"/>
            <a:r>
              <a:rPr lang="fr-FR" sz="2000" b="1" dirty="0">
                <a:latin typeface="Times New Roman" pitchFamily="18" charset="0"/>
                <a:cs typeface="Times New Roman" pitchFamily="18" charset="0"/>
              </a:rPr>
              <a:t>Depuis :</a:t>
            </a:r>
          </a:p>
          <a:p>
            <a:pPr lvl="2" algn="just">
              <a:buFont typeface="Arial" pitchFamily="34" charset="0"/>
              <a:buChar char="•"/>
            </a:pPr>
            <a:r>
              <a:rPr lang="fr-FR" sz="1600" dirty="0">
                <a:latin typeface="Times New Roman" pitchFamily="18" charset="0"/>
                <a:cs typeface="Times New Roman" pitchFamily="18" charset="0"/>
              </a:rPr>
              <a:t>J’ai encadré la formation de 22 ou 24 équipes de MNS dont les établissements disposent d’un système Poséidon ; cela m’a poussé à aborder le management des risques autrement, à préparer les sujets difficiles, à répondre aux questions après coup lorsque je n’étais pas sûr de la réponse dans le feu de l’action, d’où un enrichissement de ma base de données personnelle ;</a:t>
            </a:r>
          </a:p>
          <a:p>
            <a:pPr lvl="2" algn="just">
              <a:buFont typeface="Arial" pitchFamily="34" charset="0"/>
              <a:buChar char="•"/>
            </a:pPr>
            <a:r>
              <a:rPr lang="fr-FR" sz="1600" dirty="0">
                <a:latin typeface="Times New Roman" pitchFamily="18" charset="0"/>
                <a:cs typeface="Times New Roman" pitchFamily="18" charset="0"/>
              </a:rPr>
              <a:t>J’ai lu plus 110 POSS. J’ai eu à commenter nombre d’entre eux. Aujourd’hui, je supervise plus souvent la rédaction des POSS qui me sont confié ;</a:t>
            </a:r>
          </a:p>
          <a:p>
            <a:pPr lvl="2" algn="just">
              <a:buFont typeface="Arial" pitchFamily="34" charset="0"/>
              <a:buChar char="•"/>
            </a:pPr>
            <a:r>
              <a:rPr lang="fr-FR" sz="1600" dirty="0">
                <a:latin typeface="Times New Roman" pitchFamily="18" charset="0"/>
                <a:cs typeface="Times New Roman" pitchFamily="18" charset="0"/>
              </a:rPr>
              <a:t>Point très particulier : depuis 96, dans les hôpitaux, j’ai encadré près de quatre vingt dix formations destinées aux soignants, formations relatives au processus de deuil et à l’accompagnement des familles endeuillées suite au décès d’un patient de l’hôpital. Un exploitant connaissant cette spécialité associée à une bonne connaissance du monde des piscines m’a sollicité suite à un accident très lourd. Depuis, j’ai accompagné plusieurs équipes effondrées suite à la gravité des conséquences d’une noyade suivie ou non d’un décès. Dans le même temps, j’ai appris des témoignages directs des protagonistes impliqués dans les accidents : maîtres d’ouvrages, exploitants, encadrements, surveillants et autres personnels pris dans la tourmente mais aussi pompiers, gendarmes et témoins de l’accident.</a:t>
            </a:r>
          </a:p>
          <a:p>
            <a:endParaRPr lang="fr-FR" sz="32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770537"/>
          </a:xfrm>
          <a:prstGeom prst="rect">
            <a:avLst/>
          </a:prstGeom>
          <a:noFill/>
          <a:ln w="9525">
            <a:noFill/>
            <a:miter lim="800000"/>
            <a:headEnd/>
            <a:tailEnd/>
          </a:ln>
        </p:spPr>
        <p:txBody>
          <a:bodyPr wrap="square">
            <a:spAutoFit/>
          </a:bodyPr>
          <a:lstStyle/>
          <a:p>
            <a:pPr lvl="0"/>
            <a:r>
              <a:rPr lang="fr-FR" sz="1600" dirty="0">
                <a:latin typeface="Times New Roman" pitchFamily="18" charset="0"/>
                <a:cs typeface="Times New Roman" pitchFamily="18" charset="0"/>
              </a:rPr>
              <a:t>Lorsque cette tribune m’a été proposée pour être ici aujourd’hui :</a:t>
            </a:r>
          </a:p>
          <a:p>
            <a:pPr lvl="1"/>
            <a:r>
              <a:rPr lang="fr-FR" sz="1600" dirty="0">
                <a:latin typeface="Times New Roman" pitchFamily="18" charset="0"/>
                <a:cs typeface="Times New Roman" pitchFamily="18" charset="0"/>
              </a:rPr>
              <a:t>J’ai adopté immédiatement le thème pour tenter de me l’approprier : les règles formelles, importance et limites : tout un programme pour qui vise l’efficacité ;</a:t>
            </a:r>
          </a:p>
          <a:p>
            <a:pPr lvl="1"/>
            <a:r>
              <a:rPr lang="fr-FR" sz="1600" dirty="0">
                <a:latin typeface="Times New Roman" pitchFamily="18" charset="0"/>
                <a:cs typeface="Times New Roman" pitchFamily="18" charset="0"/>
              </a:rPr>
              <a:t>J’étais plus perplexe sur ma qualification affichée : expert de la sécurité en piscine.</a:t>
            </a:r>
          </a:p>
          <a:p>
            <a:pPr lvl="1"/>
            <a:r>
              <a:rPr lang="fr-FR" sz="1600" dirty="0">
                <a:latin typeface="Times New Roman" pitchFamily="18" charset="0"/>
                <a:cs typeface="Times New Roman" pitchFamily="18" charset="0"/>
              </a:rPr>
              <a:t>Une assertion du mot expert est : </a:t>
            </a:r>
            <a:r>
              <a:rPr lang="fr-FR" sz="1600" u="sng" dirty="0">
                <a:latin typeface="Times New Roman" pitchFamily="18" charset="0"/>
                <a:cs typeface="Times New Roman" pitchFamily="18" charset="0"/>
              </a:rPr>
              <a:t>spécialiste chargé de résoudre un problème technique auquel est confronté son client</a:t>
            </a:r>
            <a:r>
              <a:rPr lang="fr-FR" sz="1600" dirty="0">
                <a:latin typeface="Times New Roman" pitchFamily="18" charset="0"/>
                <a:cs typeface="Times New Roman" pitchFamily="18" charset="0"/>
              </a:rPr>
              <a:t>. C’est bien ce que l’on me demande à chaque mission.</a:t>
            </a:r>
          </a:p>
          <a:p>
            <a:pPr lvl="1"/>
            <a:r>
              <a:rPr lang="fr-FR" sz="1600" dirty="0">
                <a:latin typeface="Times New Roman" pitchFamily="18" charset="0"/>
                <a:cs typeface="Times New Roman" pitchFamily="18" charset="0"/>
              </a:rPr>
              <a:t>Toute la difficulté de réussite réside dans le fait que la plupart des solutions pertinentes et appropriées à ce problème devraient impliquer les différents protagonistes concernés depuis la conception de l’établissement jusqu’à la mise en œuvre de son exploitation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certains semblent intouchables ;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d’autres sont injoignables ou pas concernés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d’autres ne sont plus là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ou encore il est trop tard pour revenir sur les erreurs passées ;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il reste la gestion des risques au quotidien et le management des personnels plus spécifiquement chargés de la sécurité (même si elle doit être l’attention de tous les personnels)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les acteurs directs de la sécurité (directeur, chef de bassins, surveillants et les autres personnels) restent les boucs émissaires potentiels qui sont tout de même souvent et malheureusement pris en défaut de professionnalisme.</a:t>
            </a:r>
          </a:p>
          <a:p>
            <a:endParaRPr lang="fr-FR" sz="16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3785652"/>
          </a:xfrm>
          <a:prstGeom prst="rect">
            <a:avLst/>
          </a:prstGeom>
          <a:noFill/>
          <a:ln w="9525">
            <a:noFill/>
            <a:miter lim="800000"/>
            <a:headEnd/>
            <a:tailEnd/>
          </a:ln>
        </p:spPr>
        <p:txBody>
          <a:bodyPr wrap="square">
            <a:spAutoFit/>
          </a:bodyPr>
          <a:lstStyle/>
          <a:p>
            <a:pPr algn="just"/>
            <a:r>
              <a:rPr lang="fr-FR" sz="2000" b="1" dirty="0">
                <a:latin typeface="Times New Roman" pitchFamily="18" charset="0"/>
                <a:cs typeface="Times New Roman" pitchFamily="18" charset="0"/>
              </a:rPr>
              <a:t>Expert de la sécurité en piscine ou le possible renoncement à l’humilité</a:t>
            </a:r>
            <a:endParaRPr lang="fr-FR" sz="2000" dirty="0">
              <a:latin typeface="Times New Roman" pitchFamily="18" charset="0"/>
              <a:cs typeface="Times New Roman" pitchFamily="18" charset="0"/>
            </a:endParaRPr>
          </a:p>
          <a:p>
            <a:pPr algn="just"/>
            <a:r>
              <a:rPr lang="fr-FR" sz="2000" dirty="0">
                <a:latin typeface="Times New Roman" pitchFamily="18" charset="0"/>
                <a:cs typeface="Times New Roman" pitchFamily="18" charset="0"/>
              </a:rPr>
              <a:t>(Nous en reparlerons sans doute)</a:t>
            </a:r>
          </a:p>
          <a:p>
            <a:pPr algn="just"/>
            <a:r>
              <a:rPr lang="fr-FR" sz="2000" b="1" dirty="0">
                <a:latin typeface="Times New Roman" pitchFamily="18" charset="0"/>
                <a:cs typeface="Times New Roman" pitchFamily="18" charset="0"/>
              </a:rPr>
              <a:t> </a:t>
            </a:r>
            <a:endParaRPr lang="fr-FR" sz="2000" dirty="0">
              <a:latin typeface="Times New Roman" pitchFamily="18" charset="0"/>
              <a:cs typeface="Times New Roman" pitchFamily="18" charset="0"/>
            </a:endParaRPr>
          </a:p>
          <a:p>
            <a:pPr algn="just"/>
            <a:r>
              <a:rPr lang="fr-FR" sz="2000" b="1" dirty="0">
                <a:latin typeface="Times New Roman" pitchFamily="18" charset="0"/>
                <a:cs typeface="Times New Roman" pitchFamily="18" charset="0"/>
              </a:rPr>
              <a:t>Mais le formateur pour être utile doit s’appuyer sur les réalités qui s’enchevêtrent </a:t>
            </a:r>
            <a:endParaRPr lang="fr-FR" sz="2000" dirty="0">
              <a:latin typeface="Times New Roman" pitchFamily="18" charset="0"/>
              <a:cs typeface="Times New Roman" pitchFamily="18" charset="0"/>
            </a:endParaRPr>
          </a:p>
          <a:p>
            <a:pPr algn="just"/>
            <a:r>
              <a:rPr lang="fr-FR" sz="2000" dirty="0">
                <a:latin typeface="Times New Roman" pitchFamily="18" charset="0"/>
                <a:cs typeface="Times New Roman" pitchFamily="18" charset="0"/>
              </a:rPr>
              <a:t> </a:t>
            </a:r>
          </a:p>
          <a:p>
            <a:pPr algn="just"/>
            <a:r>
              <a:rPr lang="fr-FR" sz="2000" dirty="0">
                <a:latin typeface="Times New Roman" pitchFamily="18" charset="0"/>
                <a:cs typeface="Times New Roman" pitchFamily="18" charset="0"/>
              </a:rPr>
              <a:t>Je soumets les règles formelles, je les présente, je les explique, je les décortique, à un maximum de personnes susceptibles d’être impliquées dans une chaine de responsabilité mais je n’ai pas la fonction de faire appliquer ces règles, encore moins d’inspecter cette application. </a:t>
            </a:r>
          </a:p>
          <a:p>
            <a:pPr algn="just"/>
            <a:r>
              <a:rPr lang="fr-FR" sz="2000" dirty="0">
                <a:latin typeface="Times New Roman" pitchFamily="18" charset="0"/>
                <a:cs typeface="Times New Roman" pitchFamily="18" charset="0"/>
              </a:rPr>
              <a:t>De plus, tout commence, dans la plupart des cas, bien avant mon arrivée dans l’établissement.</a:t>
            </a:r>
          </a:p>
          <a:p>
            <a:pPr algn="just"/>
            <a:endParaRPr lang="fr-FR" sz="20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4708981"/>
          </a:xfrm>
          <a:prstGeom prst="rect">
            <a:avLst/>
          </a:prstGeom>
          <a:noFill/>
          <a:ln w="9525">
            <a:noFill/>
            <a:miter lim="800000"/>
            <a:headEnd/>
            <a:tailEnd/>
          </a:ln>
        </p:spPr>
        <p:txBody>
          <a:bodyPr wrap="square">
            <a:spAutoFit/>
          </a:bodyPr>
          <a:lstStyle/>
          <a:p>
            <a:pPr algn="just"/>
            <a:r>
              <a:rPr lang="fr-FR" sz="2000" b="1" dirty="0">
                <a:latin typeface="Times New Roman" pitchFamily="18" charset="0"/>
                <a:cs typeface="Times New Roman" pitchFamily="18" charset="0"/>
              </a:rPr>
              <a:t>Le maître d’ouvrage </a:t>
            </a:r>
            <a:endParaRPr lang="fr-FR" sz="2000" dirty="0">
              <a:latin typeface="Times New Roman" pitchFamily="18" charset="0"/>
              <a:cs typeface="Times New Roman" pitchFamily="18" charset="0"/>
            </a:endParaRPr>
          </a:p>
          <a:p>
            <a:pPr algn="just"/>
            <a:r>
              <a:rPr lang="fr-FR" sz="2000" b="1" dirty="0">
                <a:latin typeface="Times New Roman" pitchFamily="18" charset="0"/>
                <a:cs typeface="Times New Roman" pitchFamily="18" charset="0"/>
              </a:rPr>
              <a:t>Ou le possible renoncement à l’essentielle sécurité</a:t>
            </a:r>
            <a:endParaRPr lang="fr-FR" sz="2000" dirty="0">
              <a:latin typeface="Times New Roman" pitchFamily="18" charset="0"/>
              <a:cs typeface="Times New Roman" pitchFamily="18" charset="0"/>
            </a:endParaRPr>
          </a:p>
          <a:p>
            <a:pPr algn="just"/>
            <a:r>
              <a:rPr lang="fr-FR" sz="2000" dirty="0">
                <a:latin typeface="Times New Roman" pitchFamily="18" charset="0"/>
                <a:cs typeface="Times New Roman" pitchFamily="18" charset="0"/>
              </a:rPr>
              <a:t> </a:t>
            </a:r>
          </a:p>
          <a:p>
            <a:pPr lvl="0" algn="just">
              <a:buFont typeface="Arial" pitchFamily="34" charset="0"/>
              <a:buChar char="•"/>
            </a:pPr>
            <a:r>
              <a:rPr lang="fr-FR" sz="2000" dirty="0">
                <a:latin typeface="Times New Roman" pitchFamily="18" charset="0"/>
                <a:cs typeface="Times New Roman" pitchFamily="18" charset="0"/>
              </a:rPr>
              <a:t>Etablissements souvent couteux et flatteurs, pas toujours en rapport avec les besoins réels recensés sur le secteur géographique ;</a:t>
            </a:r>
          </a:p>
          <a:p>
            <a:pPr lvl="0" algn="just">
              <a:buFont typeface="Arial" pitchFamily="34" charset="0"/>
              <a:buChar char="•"/>
            </a:pPr>
            <a:r>
              <a:rPr lang="fr-FR" sz="2000" dirty="0">
                <a:latin typeface="Times New Roman" pitchFamily="18" charset="0"/>
                <a:cs typeface="Times New Roman" pitchFamily="18" charset="0"/>
              </a:rPr>
              <a:t>Etablissements tape-à-l’œil mais souvent peu fonctionnels ; Jusqu’à la piscine musée !!</a:t>
            </a:r>
          </a:p>
          <a:p>
            <a:pPr lvl="0" algn="just">
              <a:buFont typeface="Arial" pitchFamily="34" charset="0"/>
              <a:buChar char="•"/>
            </a:pPr>
            <a:r>
              <a:rPr lang="fr-FR" sz="2000" dirty="0">
                <a:latin typeface="Times New Roman" pitchFamily="18" charset="0"/>
                <a:cs typeface="Times New Roman" pitchFamily="18" charset="0"/>
              </a:rPr>
              <a:t>Le souci est souvent de flatter et de séduire les administrés électeurs et donc de répondre à leur attente de grandiose, d’exceptionnel et de dépaysement ;</a:t>
            </a:r>
          </a:p>
          <a:p>
            <a:pPr lvl="0" algn="just">
              <a:buFont typeface="Arial" pitchFamily="34" charset="0"/>
              <a:buChar char="•"/>
            </a:pPr>
            <a:r>
              <a:rPr lang="fr-FR" sz="2000" dirty="0">
                <a:latin typeface="Times New Roman" pitchFamily="18" charset="0"/>
                <a:cs typeface="Times New Roman" pitchFamily="18" charset="0"/>
              </a:rPr>
              <a:t>La conséquence est des équipements surdimensionnés, mal adaptés aux besoins réels, pensés plus pour l’investissement que pour l’exploitation du site.</a:t>
            </a:r>
          </a:p>
          <a:p>
            <a:pPr algn="just"/>
            <a:r>
              <a:rPr lang="fr-FR" sz="2000" dirty="0">
                <a:latin typeface="Times New Roman" pitchFamily="18" charset="0"/>
                <a:cs typeface="Times New Roman" pitchFamily="18" charset="0"/>
              </a:rPr>
              <a:t> </a:t>
            </a:r>
          </a:p>
          <a:p>
            <a:pPr algn="just"/>
            <a:r>
              <a:rPr lang="fr-FR" sz="2000" dirty="0">
                <a:latin typeface="Times New Roman" pitchFamily="18" charset="0"/>
                <a:cs typeface="Times New Roman" pitchFamily="18" charset="0"/>
              </a:rPr>
              <a:t>Les décideurs misent sur ce qui sera vu et la sécurité se voit peu. </a:t>
            </a:r>
          </a:p>
          <a:p>
            <a:pPr algn="just"/>
            <a:r>
              <a:rPr lang="fr-FR" sz="2000" dirty="0">
                <a:latin typeface="Times New Roman" pitchFamily="18" charset="0"/>
                <a:cs typeface="Times New Roman" pitchFamily="18" charset="0"/>
              </a:rPr>
              <a:t>Nous sommes loin du formel et de l’explicite.</a:t>
            </a:r>
          </a:p>
          <a:p>
            <a:pPr algn="just"/>
            <a:endParaRPr lang="fr-FR" sz="20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5293757"/>
          </a:xfrm>
          <a:prstGeom prst="rect">
            <a:avLst/>
          </a:prstGeom>
          <a:noFill/>
          <a:ln w="9525">
            <a:noFill/>
            <a:miter lim="800000"/>
            <a:headEnd/>
            <a:tailEnd/>
          </a:ln>
        </p:spPr>
        <p:txBody>
          <a:bodyPr wrap="square">
            <a:spAutoFit/>
          </a:bodyPr>
          <a:lstStyle/>
          <a:p>
            <a:pPr algn="just"/>
            <a:r>
              <a:rPr lang="fr-FR" sz="2000" b="1" dirty="0">
                <a:latin typeface="Times New Roman" pitchFamily="18" charset="0"/>
                <a:cs typeface="Times New Roman" pitchFamily="18" charset="0"/>
              </a:rPr>
              <a:t>L’architecte (concepteur, programmiste) </a:t>
            </a:r>
            <a:endParaRPr lang="fr-FR" sz="2000" dirty="0">
              <a:latin typeface="Times New Roman" pitchFamily="18" charset="0"/>
              <a:cs typeface="Times New Roman" pitchFamily="18" charset="0"/>
            </a:endParaRPr>
          </a:p>
          <a:p>
            <a:pPr algn="just"/>
            <a:r>
              <a:rPr lang="fr-FR" sz="2000" b="1" dirty="0">
                <a:latin typeface="Times New Roman" pitchFamily="18" charset="0"/>
                <a:cs typeface="Times New Roman" pitchFamily="18" charset="0"/>
              </a:rPr>
              <a:t>Ou le possible renoncement à l’indispensable cadre d’une exploitation sécuritaire</a:t>
            </a:r>
            <a:endParaRPr lang="fr-FR" sz="2000" dirty="0">
              <a:latin typeface="Times New Roman" pitchFamily="18" charset="0"/>
              <a:cs typeface="Times New Roman" pitchFamily="18" charset="0"/>
            </a:endParaRPr>
          </a:p>
          <a:p>
            <a:pPr algn="just"/>
            <a:r>
              <a:rPr lang="fr-FR" sz="2000" dirty="0">
                <a:latin typeface="Times New Roman" pitchFamily="18" charset="0"/>
                <a:cs typeface="Times New Roman" pitchFamily="18" charset="0"/>
              </a:rPr>
              <a:t> </a:t>
            </a:r>
          </a:p>
          <a:p>
            <a:pPr lvl="0" algn="just"/>
            <a:r>
              <a:rPr lang="fr-FR" sz="2000" dirty="0">
                <a:latin typeface="Times New Roman" pitchFamily="18" charset="0"/>
                <a:cs typeface="Times New Roman" pitchFamily="18" charset="0"/>
              </a:rPr>
              <a:t>Artiste / Poète / Faiseur de rêves centré sur son travail et sur sa touche personnelle ;</a:t>
            </a:r>
          </a:p>
          <a:p>
            <a:pPr lvl="0" algn="just"/>
            <a:r>
              <a:rPr lang="fr-FR" sz="2000" dirty="0">
                <a:latin typeface="Times New Roman" pitchFamily="18" charset="0"/>
                <a:cs typeface="Times New Roman" pitchFamily="18" charset="0"/>
              </a:rPr>
              <a:t>Confronté à une rude concurrence </a:t>
            </a:r>
            <a:r>
              <a:rPr lang="fr-FR" sz="2000" dirty="0" smtClean="0">
                <a:latin typeface="Times New Roman" pitchFamily="18" charset="0"/>
                <a:cs typeface="Times New Roman" pitchFamily="18" charset="0"/>
              </a:rPr>
              <a:t>;</a:t>
            </a:r>
          </a:p>
          <a:p>
            <a:pPr lvl="0" algn="just"/>
            <a:endParaRPr lang="fr-FR" sz="2000" dirty="0">
              <a:latin typeface="Times New Roman" pitchFamily="18" charset="0"/>
              <a:cs typeface="Times New Roman" pitchFamily="18" charset="0"/>
            </a:endParaRPr>
          </a:p>
          <a:p>
            <a:pPr lvl="0" algn="just"/>
            <a:r>
              <a:rPr lang="fr-FR" sz="2000" dirty="0">
                <a:latin typeface="Times New Roman" pitchFamily="18" charset="0"/>
                <a:cs typeface="Times New Roman" pitchFamily="18" charset="0"/>
              </a:rPr>
              <a:t>Avec la nécessité d’entrer dans le « voyage » du maître d’ouvrage et de flatter les egos ;</a:t>
            </a:r>
          </a:p>
          <a:p>
            <a:pPr lvl="0" algn="just"/>
            <a:r>
              <a:rPr lang="fr-FR" sz="2000" dirty="0">
                <a:latin typeface="Times New Roman" pitchFamily="18" charset="0"/>
                <a:cs typeface="Times New Roman" pitchFamily="18" charset="0"/>
              </a:rPr>
              <a:t>Démarche trop déconnectée des contraintes de fonctionnement de l’établissement, de l’exploitation et malheureusement des choix conformes à un efficace management des risques </a:t>
            </a:r>
            <a:endParaRPr lang="fr-FR" sz="2000" dirty="0" smtClean="0">
              <a:latin typeface="Times New Roman" pitchFamily="18" charset="0"/>
              <a:cs typeface="Times New Roman" pitchFamily="18" charset="0"/>
            </a:endParaRPr>
          </a:p>
          <a:p>
            <a:pPr lvl="0" algn="just"/>
            <a:endParaRPr lang="fr-FR" sz="2000" dirty="0">
              <a:latin typeface="Times New Roman" pitchFamily="18" charset="0"/>
              <a:cs typeface="Times New Roman" pitchFamily="18" charset="0"/>
            </a:endParaRPr>
          </a:p>
          <a:p>
            <a:pPr algn="just"/>
            <a:r>
              <a:rPr lang="fr-FR" sz="2000" dirty="0">
                <a:latin typeface="Times New Roman" pitchFamily="18" charset="0"/>
                <a:cs typeface="Times New Roman" pitchFamily="18" charset="0"/>
              </a:rPr>
              <a:t>Démarche trop déconnectée des contraintes de fonctionnement de l’établissement, de l’exploitation et malheureusement des choix conformes à un efficace management des risques ;</a:t>
            </a:r>
          </a:p>
          <a:p>
            <a:pPr lvl="0" algn="just"/>
            <a:endParaRPr lang="fr-FR" sz="2000" dirty="0">
              <a:latin typeface="Times New Roman" pitchFamily="18" charset="0"/>
              <a:cs typeface="Times New Roman" pitchFamily="18" charset="0"/>
            </a:endParaRPr>
          </a:p>
          <a:p>
            <a:r>
              <a:rPr lang="fr-FR" dirty="0"/>
              <a:t> </a:t>
            </a:r>
          </a:p>
          <a:p>
            <a:pPr lvl="0"/>
            <a:endParaRPr lang="fr-FR" sz="20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5570756"/>
          </a:xfrm>
          <a:prstGeom prst="rect">
            <a:avLst/>
          </a:prstGeom>
          <a:noFill/>
          <a:ln w="9525">
            <a:noFill/>
            <a:miter lim="800000"/>
            <a:headEnd/>
            <a:tailEnd/>
          </a:ln>
        </p:spPr>
        <p:txBody>
          <a:bodyPr wrap="square">
            <a:spAutoFit/>
          </a:bodyPr>
          <a:lstStyle/>
          <a:p>
            <a:pPr algn="just"/>
            <a:r>
              <a:rPr lang="fr-FR" sz="2000" b="1" dirty="0">
                <a:latin typeface="Times New Roman" pitchFamily="18" charset="0"/>
                <a:cs typeface="Times New Roman" pitchFamily="18" charset="0"/>
              </a:rPr>
              <a:t>L’architecte (concepteur, programmiste) </a:t>
            </a:r>
            <a:endParaRPr lang="fr-FR" sz="2000" dirty="0">
              <a:latin typeface="Times New Roman" pitchFamily="18" charset="0"/>
              <a:cs typeface="Times New Roman" pitchFamily="18" charset="0"/>
            </a:endParaRPr>
          </a:p>
          <a:p>
            <a:pPr algn="just"/>
            <a:r>
              <a:rPr lang="fr-FR" sz="2000" b="1" dirty="0">
                <a:latin typeface="Times New Roman" pitchFamily="18" charset="0"/>
                <a:cs typeface="Times New Roman" pitchFamily="18" charset="0"/>
              </a:rPr>
              <a:t>Ou le possible renoncement à l’indispensable cadre d’une exploitation sécuritaire</a:t>
            </a:r>
            <a:endParaRPr lang="fr-FR" sz="2000" dirty="0">
              <a:latin typeface="Times New Roman" pitchFamily="18" charset="0"/>
              <a:cs typeface="Times New Roman" pitchFamily="18" charset="0"/>
            </a:endParaRPr>
          </a:p>
          <a:p>
            <a:pPr algn="just"/>
            <a:r>
              <a:rPr lang="fr-FR" sz="2000" dirty="0">
                <a:latin typeface="Times New Roman" pitchFamily="18" charset="0"/>
                <a:cs typeface="Times New Roman" pitchFamily="18" charset="0"/>
              </a:rPr>
              <a:t> </a:t>
            </a:r>
            <a:r>
              <a:rPr lang="fr-FR" dirty="0">
                <a:latin typeface="Times New Roman" pitchFamily="18" charset="0"/>
                <a:cs typeface="Times New Roman" pitchFamily="18" charset="0"/>
              </a:rPr>
              <a:t> </a:t>
            </a:r>
          </a:p>
          <a:p>
            <a:pPr lvl="0"/>
            <a:r>
              <a:rPr lang="fr-FR" sz="1600" dirty="0">
                <a:latin typeface="Times New Roman" pitchFamily="18" charset="0"/>
                <a:cs typeface="Times New Roman" pitchFamily="18" charset="0"/>
              </a:rPr>
              <a:t>En conséquence, promotion de l’image des vacances, des loisirs, du dépaysement pour les usagers – ce qui signifie pour eux : pas de contrainte, pas de limite – collant ainsi assez bien avec les vœux du maître d’ouvrage.</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Nous observons donc :</a:t>
            </a:r>
          </a:p>
          <a:p>
            <a:pPr lvl="1"/>
            <a:r>
              <a:rPr lang="fr-FR" sz="1600" dirty="0">
                <a:latin typeface="Times New Roman" pitchFamily="18" charset="0"/>
                <a:cs typeface="Times New Roman" pitchFamily="18" charset="0"/>
              </a:rPr>
              <a:t>Des ouvertures dans tous les murs donnant des reflets de lumière sur la surface de l’eau quelle que soit la position du surveillant ;</a:t>
            </a:r>
          </a:p>
          <a:p>
            <a:pPr lvl="1"/>
            <a:r>
              <a:rPr lang="fr-FR" sz="1600" dirty="0">
                <a:latin typeface="Times New Roman" pitchFamily="18" charset="0"/>
                <a:cs typeface="Times New Roman" pitchFamily="18" charset="0"/>
              </a:rPr>
              <a:t>Des fonds de bassins qui s’obscurcissent au point de nécessiter l’éclairage subaquatique en plein jour ;</a:t>
            </a:r>
          </a:p>
          <a:p>
            <a:pPr lvl="1"/>
            <a:r>
              <a:rPr lang="fr-FR" sz="1600" dirty="0">
                <a:latin typeface="Times New Roman" pitchFamily="18" charset="0"/>
                <a:cs typeface="Times New Roman" pitchFamily="18" charset="0"/>
              </a:rPr>
              <a:t>Des plantations qui multiplient les angles morts pour la surveillance des bassins ;</a:t>
            </a:r>
          </a:p>
          <a:p>
            <a:pPr lvl="1"/>
            <a:r>
              <a:rPr lang="fr-FR" sz="1600" dirty="0">
                <a:latin typeface="Times New Roman" pitchFamily="18" charset="0"/>
                <a:cs typeface="Times New Roman" pitchFamily="18" charset="0"/>
              </a:rPr>
              <a:t>Des installations incluant des constructions et des animations matérielles attractives, quelques fois dangereuses et toujours très gourmandes en surveillance pour être sécurisées.</a:t>
            </a:r>
          </a:p>
          <a:p>
            <a:pPr lvl="0"/>
            <a:r>
              <a:rPr lang="fr-FR" sz="1600" dirty="0">
                <a:latin typeface="Times New Roman" pitchFamily="18" charset="0"/>
                <a:cs typeface="Times New Roman" pitchFamily="18" charset="0"/>
              </a:rPr>
              <a:t>Cependant, la sécurité peut compter dans les arguments de choix et une réponse passe partout est défouraillée quelques fois : le podium de surveillance qui dans les faits est rapidement transformé en un lieu de stockage du petit matériel pédagogique.</a:t>
            </a:r>
          </a:p>
          <a:p>
            <a:r>
              <a:rPr lang="fr-FR" sz="1600" dirty="0">
                <a:latin typeface="Times New Roman" pitchFamily="18" charset="0"/>
                <a:cs typeface="Times New Roman" pitchFamily="18" charset="0"/>
              </a:rPr>
              <a:t> </a:t>
            </a:r>
          </a:p>
          <a:p>
            <a:r>
              <a:rPr lang="fr-FR" sz="1600" dirty="0">
                <a:latin typeface="Times New Roman" pitchFamily="18" charset="0"/>
                <a:cs typeface="Times New Roman" pitchFamily="18" charset="0"/>
              </a:rPr>
              <a:t>Soutenue par les concepteurs, la sécurité reste trop souvent implicite, virtuelle, évasive, peu réaliste avec pour conséquence une charge d’exploitation peu conforme aux budgets </a:t>
            </a:r>
            <a:r>
              <a:rPr lang="fr-FR" dirty="0">
                <a:latin typeface="Times New Roman" pitchFamily="18" charset="0"/>
                <a:cs typeface="Times New Roman" pitchFamily="18" charset="0"/>
              </a:rPr>
              <a:t>prévisionnels.</a:t>
            </a:r>
            <a:endParaRPr lang="fr-FR" sz="1600" dirty="0">
              <a:latin typeface="Times New Roman" pitchFamily="18" charset="0"/>
              <a:cs typeface="Times New Roman" pitchFamily="18" charset="0"/>
            </a:endParaRPr>
          </a:p>
          <a:p>
            <a:pPr lvl="0" algn="just"/>
            <a:endParaRPr lang="fr-FR" dirty="0">
              <a:latin typeface="Times New Roman" pitchFamily="18" charset="0"/>
              <a:cs typeface="Times New Roman" pitchFamily="18" charset="0"/>
            </a:endParaRPr>
          </a:p>
          <a:p>
            <a:pPr lvl="0"/>
            <a:endParaRPr lang="fr-FR" sz="20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8738" y="112713"/>
            <a:ext cx="9085262" cy="5509200"/>
          </a:xfrm>
          <a:prstGeom prst="rect">
            <a:avLst/>
          </a:prstGeom>
          <a:noFill/>
          <a:ln w="9525">
            <a:noFill/>
            <a:miter lim="800000"/>
            <a:headEnd/>
            <a:tailEnd/>
          </a:ln>
        </p:spPr>
        <p:txBody>
          <a:bodyPr wrap="square">
            <a:spAutoFit/>
          </a:bodyPr>
          <a:lstStyle/>
          <a:p>
            <a:r>
              <a:rPr lang="fr-FR" sz="1600" b="1" dirty="0">
                <a:latin typeface="Times New Roman" pitchFamily="18" charset="0"/>
                <a:cs typeface="Times New Roman" pitchFamily="18" charset="0"/>
              </a:rPr>
              <a:t>Les services de la Préfecture : DDCS et ARS </a:t>
            </a:r>
            <a:endParaRPr lang="fr-FR" sz="1600" dirty="0">
              <a:latin typeface="Times New Roman" pitchFamily="18" charset="0"/>
              <a:cs typeface="Times New Roman" pitchFamily="18" charset="0"/>
            </a:endParaRPr>
          </a:p>
          <a:p>
            <a:r>
              <a:rPr lang="fr-FR" sz="1600" b="1" dirty="0">
                <a:latin typeface="Times New Roman" pitchFamily="18" charset="0"/>
                <a:cs typeface="Times New Roman" pitchFamily="18" charset="0"/>
              </a:rPr>
              <a:t>Ou le possible renoncement soit à la règle, soit à la réalité</a:t>
            </a: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 </a:t>
            </a:r>
          </a:p>
          <a:p>
            <a:pPr lvl="0"/>
            <a:r>
              <a:rPr lang="fr-FR" sz="1600" dirty="0">
                <a:latin typeface="Times New Roman" pitchFamily="18" charset="0"/>
                <a:cs typeface="Times New Roman" pitchFamily="18" charset="0"/>
              </a:rPr>
              <a:t>Ces services supervisent les établissements et doivent faire appliquer l’ensemble des normes juridiques nationales relatives aux piscines. Ce sont les règles formelles officielles que nul est sensé ignorer.</a:t>
            </a:r>
            <a:br>
              <a:rPr lang="fr-FR" sz="1600" dirty="0">
                <a:latin typeface="Times New Roman" pitchFamily="18" charset="0"/>
                <a:cs typeface="Times New Roman" pitchFamily="18" charset="0"/>
              </a:rPr>
            </a:br>
            <a:endParaRPr lang="fr-FR" sz="1600" dirty="0">
              <a:latin typeface="Times New Roman" pitchFamily="18" charset="0"/>
              <a:cs typeface="Times New Roman" pitchFamily="18" charset="0"/>
            </a:endParaRPr>
          </a:p>
          <a:p>
            <a:pPr lvl="0"/>
            <a:r>
              <a:rPr lang="fr-FR" sz="1600" dirty="0">
                <a:latin typeface="Times New Roman" pitchFamily="18" charset="0"/>
                <a:cs typeface="Times New Roman" pitchFamily="18" charset="0"/>
              </a:rPr>
              <a:t>Pour autant, à titre d’exemple : La déclaration d’ouverture de l’établissement doit être déposée </a:t>
            </a:r>
            <a:r>
              <a:rPr lang="fr-FR" sz="1600" u="sng" dirty="0">
                <a:latin typeface="Times New Roman" pitchFamily="18" charset="0"/>
                <a:cs typeface="Times New Roman" pitchFamily="18" charset="0"/>
              </a:rPr>
              <a:t>deux mois avant la mise en service de l’équipement</a:t>
            </a:r>
            <a:r>
              <a:rPr lang="fr-FR" sz="1600" dirty="0">
                <a:latin typeface="Times New Roman" pitchFamily="18" charset="0"/>
                <a:cs typeface="Times New Roman" pitchFamily="18" charset="0"/>
              </a:rPr>
              <a:t> : </a:t>
            </a:r>
          </a:p>
          <a:p>
            <a:pPr lvl="1"/>
            <a:r>
              <a:rPr lang="fr-FR" sz="1600" dirty="0">
                <a:latin typeface="Times New Roman" pitchFamily="18" charset="0"/>
                <a:cs typeface="Times New Roman" pitchFamily="18" charset="0"/>
              </a:rPr>
              <a:t>Auprès du Maire de la commune sur laquelle est implantée la piscine parce qu’il est le responsable de la police des baignades. Ce Maire est sensé faire suivre deux exemplaires à la préfecture :</a:t>
            </a:r>
          </a:p>
          <a:p>
            <a:pPr lvl="3"/>
            <a:r>
              <a:rPr lang="fr-FR" sz="1600" dirty="0">
                <a:latin typeface="Times New Roman" pitchFamily="18" charset="0"/>
                <a:cs typeface="Times New Roman" pitchFamily="18" charset="0"/>
              </a:rPr>
              <a:t>Agence Régionale de la Santé ;</a:t>
            </a:r>
          </a:p>
          <a:p>
            <a:pPr lvl="3"/>
            <a:r>
              <a:rPr lang="fr-FR" sz="1600" dirty="0">
                <a:latin typeface="Times New Roman" pitchFamily="18" charset="0"/>
                <a:cs typeface="Times New Roman" pitchFamily="18" charset="0"/>
              </a:rPr>
              <a:t>Direction Départementale de la Cohésion Sociale.</a:t>
            </a:r>
            <a:br>
              <a:rPr lang="fr-FR" sz="1600" dirty="0">
                <a:latin typeface="Times New Roman" pitchFamily="18" charset="0"/>
                <a:cs typeface="Times New Roman" pitchFamily="18" charset="0"/>
              </a:rPr>
            </a:br>
            <a:endParaRPr lang="fr-FR" sz="1600" dirty="0">
              <a:latin typeface="Times New Roman" pitchFamily="18" charset="0"/>
              <a:cs typeface="Times New Roman" pitchFamily="18" charset="0"/>
            </a:endParaRPr>
          </a:p>
          <a:p>
            <a:r>
              <a:rPr lang="fr-FR" sz="1600" dirty="0">
                <a:latin typeface="Times New Roman" pitchFamily="18" charset="0"/>
                <a:cs typeface="Times New Roman" pitchFamily="18" charset="0"/>
              </a:rPr>
              <a:t>Cette déclaration d’ouverture déposée deux mois avant l’ouverture doit être </a:t>
            </a:r>
            <a:r>
              <a:rPr lang="fr-FR" sz="1600" u="sng" dirty="0">
                <a:latin typeface="Times New Roman" pitchFamily="18" charset="0"/>
                <a:cs typeface="Times New Roman" pitchFamily="18" charset="0"/>
              </a:rPr>
              <a:t>accompagnée du POSS</a:t>
            </a:r>
            <a:r>
              <a:rPr lang="fr-FR" sz="1600" dirty="0">
                <a:latin typeface="Times New Roman" pitchFamily="18" charset="0"/>
                <a:cs typeface="Times New Roman" pitchFamily="18" charset="0"/>
              </a:rPr>
              <a:t>.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Deux mois avant l’ouverture, c'est-à-dire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avant d’avoir les clés de la piscine,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très souvent avant d’avoir recruté les surveillants et le chef de bassin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 quelques fois avant d’avoir recruté le directeur ... </a:t>
            </a:r>
            <a:br>
              <a:rPr lang="fr-FR" sz="1600" dirty="0">
                <a:latin typeface="Times New Roman" pitchFamily="18" charset="0"/>
                <a:cs typeface="Times New Roman" pitchFamily="18" charset="0"/>
              </a:rPr>
            </a:br>
            <a:r>
              <a:rPr lang="fr-FR" sz="1600" dirty="0">
                <a:latin typeface="Times New Roman" pitchFamily="18" charset="0"/>
                <a:cs typeface="Times New Roman" pitchFamily="18" charset="0"/>
              </a:rPr>
              <a:t>Pour avoir été très près de 80 ouvertures d’établissements de bain en 15 ans, je n’ai jamais vu l’application de cette règle.</a:t>
            </a:r>
            <a:r>
              <a:rPr lang="fr-FR" dirty="0"/>
              <a:t/>
            </a:r>
            <a:br>
              <a:rPr lang="fr-FR" dirty="0"/>
            </a:br>
            <a:endParaRPr lang="fr-FR" sz="3200" dirty="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218</Words>
  <Application>Microsoft Office PowerPoint</Application>
  <PresentationFormat>Affichage à l'écran (4:3)</PresentationFormat>
  <Paragraphs>124</Paragraphs>
  <Slides>16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16</vt:i4>
      </vt:variant>
    </vt:vector>
  </HeadingPairs>
  <TitlesOfParts>
    <vt:vector size="20" baseType="lpstr">
      <vt:lpstr>Arial</vt:lpstr>
      <vt:lpstr>Calibri</vt:lpstr>
      <vt:lpstr>Verdana</vt:lpstr>
      <vt:lpstr>Modèle par défaut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Water Flow</dc:title>
  <dc:creator>www.powerpointstyles.com</dc:creator>
  <dc:description>Image credit to Francesco Marino / FreeDigitalPhotos.net</dc:description>
  <cp:lastModifiedBy>ZeSchtroumpf</cp:lastModifiedBy>
  <cp:revision>36</cp:revision>
  <dcterms:created xsi:type="dcterms:W3CDTF">2009-03-23T15:23:24Z</dcterms:created>
  <dcterms:modified xsi:type="dcterms:W3CDTF">2012-03-21T13:49:02Z</dcterms:modified>
</cp:coreProperties>
</file>