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6"/>
  </p:handoutMasterIdLst>
  <p:sldIdLst>
    <p:sldId id="256" r:id="rId2"/>
    <p:sldId id="257" r:id="rId3"/>
    <p:sldId id="266" r:id="rId4"/>
    <p:sldId id="264" r:id="rId5"/>
    <p:sldId id="259" r:id="rId6"/>
    <p:sldId id="260" r:id="rId7"/>
    <p:sldId id="262" r:id="rId8"/>
    <p:sldId id="265" r:id="rId9"/>
    <p:sldId id="261" r:id="rId10"/>
    <p:sldId id="263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7DD330"/>
    <a:srgbClr val="00CC00"/>
    <a:srgbClr val="0C7CD2"/>
    <a:srgbClr val="1F7EE7"/>
    <a:srgbClr val="AE1517"/>
    <a:srgbClr val="CC0000"/>
    <a:srgbClr val="4686E2"/>
    <a:srgbClr val="235CB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pitchFamily="34" charset="0"/>
              </a:defRPr>
            </a:lvl1pPr>
          </a:lstStyle>
          <a:p>
            <a:fld id="{E2FB0985-7BFF-440E-B196-A9748D4B6E39}" type="datetimeFigureOut">
              <a:rPr lang="fr-FR"/>
              <a:pPr/>
              <a:t>21/03/2012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pitchFamily="34" charset="0"/>
              </a:defRPr>
            </a:lvl1pPr>
          </a:lstStyle>
          <a:p>
            <a:fld id="{FBE9E132-BCB3-4F16-BEF2-B3DD97BB9B05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7" descr="Sansbvcbdsfstitre-1sdfsfsd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7962900" y="6375400"/>
            <a:ext cx="1073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b="1">
                <a:solidFill>
                  <a:schemeClr val="bg1"/>
                </a:solidFill>
              </a:rPr>
              <a:t>Page </a:t>
            </a:r>
            <a:fld id="{4AB2F514-4EF6-48DE-81EF-ED945BCFE06F}" type="slidenum">
              <a:rPr lang="fr-FR" b="1">
                <a:solidFill>
                  <a:schemeClr val="bg1"/>
                </a:solidFill>
              </a:rPr>
              <a:pPr/>
              <a:t>‹N°›</a:t>
            </a:fld>
            <a:endParaRPr lang="fr-FR" b="1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22" descr="nn,b,b,b,nb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Text Box 6"/>
          <p:cNvSpPr txBox="1">
            <a:spLocks noChangeArrowheads="1"/>
          </p:cNvSpPr>
          <p:nvPr/>
        </p:nvSpPr>
        <p:spPr bwMode="auto">
          <a:xfrm>
            <a:off x="0" y="1484784"/>
            <a:ext cx="5940152" cy="3995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80000" tIns="180000" rIns="180000" bIns="180000">
            <a:spAutoFit/>
          </a:bodyPr>
          <a:lstStyle/>
          <a:p>
            <a:pPr algn="ctr"/>
            <a:r>
              <a:rPr lang="fr-FR" sz="3200" b="1" dirty="0" smtClean="0">
                <a:latin typeface="Times New Roman" pitchFamily="18" charset="0"/>
                <a:cs typeface="Times New Roman" pitchFamily="18" charset="0"/>
              </a:rPr>
              <a:t>Le Management de la sécurité dans les piscines publiques belges.</a:t>
            </a:r>
          </a:p>
          <a:p>
            <a:pPr algn="ctr"/>
            <a:endParaRPr lang="fr-FR" sz="2800" b="1" dirty="0">
              <a:solidFill>
                <a:srgbClr val="FF0000"/>
              </a:solidFill>
            </a:endParaRPr>
          </a:p>
          <a:p>
            <a:r>
              <a:rPr lang="fr-FR" sz="2800" i="1" dirty="0" smtClean="0">
                <a:latin typeface="Times New Roman" pitchFamily="18" charset="0"/>
                <a:cs typeface="Times New Roman" pitchFamily="18" charset="0"/>
              </a:rPr>
              <a:t>Joseph </a:t>
            </a:r>
            <a:r>
              <a:rPr lang="fr-FR" sz="2800" i="1" dirty="0">
                <a:latin typeface="Times New Roman" pitchFamily="18" charset="0"/>
                <a:cs typeface="Times New Roman" pitchFamily="18" charset="0"/>
              </a:rPr>
              <a:t>PIRET</a:t>
            </a:r>
          </a:p>
          <a:p>
            <a:r>
              <a:rPr lang="fr-FR" sz="1400" i="1" dirty="0">
                <a:latin typeface="Times New Roman" pitchFamily="18" charset="0"/>
                <a:cs typeface="Times New Roman" pitchFamily="18" charset="0"/>
              </a:rPr>
              <a:t>Licencié en Education Physique</a:t>
            </a:r>
          </a:p>
          <a:p>
            <a:r>
              <a:rPr lang="fr-FR" sz="1400" i="1" dirty="0">
                <a:latin typeface="Times New Roman" pitchFamily="18" charset="0"/>
                <a:cs typeface="Times New Roman" pitchFamily="18" charset="0"/>
              </a:rPr>
              <a:t>Directeur de Centre Sportif</a:t>
            </a:r>
          </a:p>
          <a:p>
            <a:r>
              <a:rPr lang="fr-FR" sz="1400" i="1" dirty="0">
                <a:latin typeface="Times New Roman" pitchFamily="18" charset="0"/>
                <a:cs typeface="Times New Roman" pitchFamily="18" charset="0"/>
              </a:rPr>
              <a:t>Administrateur de l</a:t>
            </a:r>
            <a:r>
              <a:rPr lang="fr-FR" altLang="fr-FR" sz="1400" i="1" dirty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fr-FR" sz="1400" i="1" dirty="0">
                <a:latin typeface="Times New Roman" pitchFamily="18" charset="0"/>
                <a:cs typeface="Times New Roman" pitchFamily="18" charset="0"/>
              </a:rPr>
              <a:t>AES</a:t>
            </a:r>
          </a:p>
          <a:p>
            <a:endParaRPr lang="fr-FR" sz="1400" b="1" i="1" dirty="0">
              <a:solidFill>
                <a:srgbClr val="FF0000"/>
              </a:solidFill>
            </a:endParaRPr>
          </a:p>
          <a:p>
            <a:endParaRPr lang="fr-FR" sz="2800" i="1" dirty="0">
              <a:solidFill>
                <a:srgbClr val="FF0000"/>
              </a:solidFill>
            </a:endParaRPr>
          </a:p>
        </p:txBody>
      </p:sp>
      <p:pic>
        <p:nvPicPr>
          <p:cNvPr id="3075" name="Picture 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re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sz="4000" b="1" dirty="0" smtClean="0">
                <a:solidFill>
                  <a:schemeClr val="accent2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Communiquera</a:t>
            </a:r>
            <a:endParaRPr lang="fr-FR" sz="4000" b="1" dirty="0" smtClean="0">
              <a:solidFill>
                <a:schemeClr val="accent2"/>
              </a:solidFill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</p:txBody>
      </p:sp>
      <p:sp>
        <p:nvSpPr>
          <p:cNvPr id="12290" name="Espace réservé du contenu 2"/>
          <p:cNvSpPr>
            <a:spLocks noGrp="1"/>
          </p:cNvSpPr>
          <p:nvPr>
            <p:ph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Vers le </a:t>
            </a:r>
            <a:r>
              <a:rPr lang="fr-FR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public</a:t>
            </a:r>
          </a:p>
          <a:p>
            <a:endParaRPr lang="fr-FR" dirty="0" smtClean="0"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  <a:p>
            <a:r>
              <a:rPr lang="fr-FR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Vers l</a:t>
            </a:r>
            <a:r>
              <a:rPr lang="fr-FR" altLang="fr-FR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’</a:t>
            </a:r>
            <a:r>
              <a:rPr lang="fr-FR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ensemble des intervenants</a:t>
            </a:r>
          </a:p>
          <a:p>
            <a:endParaRPr lang="fr-FR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>
          <a:xfrm>
            <a:off x="0" y="274638"/>
            <a:ext cx="9144000" cy="25781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sz="4000" b="1" dirty="0" smtClean="0">
                <a:solidFill>
                  <a:schemeClr val="accent2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La surveillance des baignades et donc:</a:t>
            </a:r>
            <a:r>
              <a:rPr lang="fr-FR" dirty="0" smtClean="0">
                <a:ea typeface="ＭＳ Ｐゴシック" pitchFamily="34" charset="-128"/>
              </a:rPr>
              <a:t/>
            </a:r>
            <a:br>
              <a:rPr lang="fr-FR" dirty="0" smtClean="0">
                <a:ea typeface="ＭＳ Ｐゴシック" pitchFamily="34" charset="-128"/>
              </a:rPr>
            </a:br>
            <a:endParaRPr lang="fr-FR" dirty="0" smtClean="0">
              <a:ea typeface="ＭＳ Ｐゴシック" pitchFamily="34" charset="-128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467544" y="1124744"/>
            <a:ext cx="8229600" cy="42814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UN TRAVAIL QUOTIDIEN DE</a:t>
            </a:r>
          </a:p>
          <a:p>
            <a:pPr lvl="1">
              <a:buFont typeface="Wingdings" pitchFamily="2" charset="2"/>
              <a:buChar char="Ø"/>
            </a:pPr>
            <a:r>
              <a:rPr lang="fr-FR" dirty="0" smtClean="0">
                <a:latin typeface="Times New Roman" pitchFamily="18" charset="0"/>
                <a:ea typeface="Arial" pitchFamily="34" charset="0"/>
                <a:cs typeface="Times New Roman" pitchFamily="18" charset="0"/>
              </a:rPr>
              <a:t>VERIFICATION</a:t>
            </a:r>
          </a:p>
          <a:p>
            <a:pPr lvl="1">
              <a:buFont typeface="Wingdings" pitchFamily="2" charset="2"/>
              <a:buChar char="Ø"/>
            </a:pPr>
            <a:r>
              <a:rPr lang="fr-FR" dirty="0" smtClean="0">
                <a:latin typeface="Times New Roman" pitchFamily="18" charset="0"/>
                <a:ea typeface="Arial" pitchFamily="34" charset="0"/>
                <a:cs typeface="Times New Roman" pitchFamily="18" charset="0"/>
              </a:rPr>
              <a:t>ADAPTATION</a:t>
            </a:r>
          </a:p>
          <a:p>
            <a:pPr lvl="1">
              <a:buFont typeface="Wingdings" pitchFamily="2" charset="2"/>
              <a:buChar char="Ø"/>
            </a:pPr>
            <a:r>
              <a:rPr lang="fr-FR" dirty="0" smtClean="0">
                <a:latin typeface="Times New Roman" pitchFamily="18" charset="0"/>
                <a:ea typeface="Arial" pitchFamily="34" charset="0"/>
                <a:cs typeface="Times New Roman" pitchFamily="18" charset="0"/>
              </a:rPr>
              <a:t>MODERNISATION</a:t>
            </a:r>
          </a:p>
          <a:p>
            <a:pPr lvl="1">
              <a:buFont typeface="Wingdings" pitchFamily="2" charset="2"/>
              <a:buChar char="Ø"/>
            </a:pPr>
            <a:r>
              <a:rPr lang="fr-FR" dirty="0" smtClean="0">
                <a:latin typeface="Times New Roman" pitchFamily="18" charset="0"/>
                <a:ea typeface="Arial" pitchFamily="34" charset="0"/>
                <a:cs typeface="Times New Roman" pitchFamily="18" charset="0"/>
              </a:rPr>
              <a:t>COMMUNICATION</a:t>
            </a:r>
          </a:p>
          <a:p>
            <a:endParaRPr lang="fr-FR" dirty="0" smtClean="0"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Image 3" descr="Affiche modifiée petit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0"/>
            <a:ext cx="4319588" cy="525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1835696" y="6150114"/>
            <a:ext cx="8892480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fr-FR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BONNE BAIGNADE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Image 2" descr="affiche_piscin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0"/>
            <a:ext cx="4835525" cy="5733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2195736" y="6211669"/>
            <a:ext cx="53285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BONNE BAIGNADE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22" descr="nn,b,b,b,nb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Text Box 6"/>
          <p:cNvSpPr txBox="1">
            <a:spLocks noChangeArrowheads="1"/>
          </p:cNvSpPr>
          <p:nvPr/>
        </p:nvSpPr>
        <p:spPr bwMode="auto">
          <a:xfrm>
            <a:off x="0" y="2204864"/>
            <a:ext cx="5940152" cy="2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80000" tIns="180000" rIns="180000" bIns="180000">
            <a:spAutoFit/>
          </a:bodyPr>
          <a:lstStyle/>
          <a:p>
            <a:pPr algn="ctr"/>
            <a:r>
              <a:rPr lang="fr-FR" sz="4000" b="1" dirty="0" smtClean="0">
                <a:latin typeface="Times New Roman" pitchFamily="18" charset="0"/>
                <a:cs typeface="Times New Roman" pitchFamily="18" charset="0"/>
              </a:rPr>
              <a:t>Merci de votre attention</a:t>
            </a:r>
          </a:p>
          <a:p>
            <a:pPr algn="ctr"/>
            <a:endParaRPr lang="fr-FR" sz="4000" b="1" dirty="0">
              <a:solidFill>
                <a:srgbClr val="FF0000"/>
              </a:solidFill>
            </a:endParaRPr>
          </a:p>
          <a:p>
            <a:endParaRPr lang="fr-FR" sz="4000" i="1" dirty="0">
              <a:solidFill>
                <a:srgbClr val="FF0000"/>
              </a:solidFill>
            </a:endParaRPr>
          </a:p>
        </p:txBody>
      </p:sp>
      <p:pic>
        <p:nvPicPr>
          <p:cNvPr id="3075" name="Picture 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7"/>
          <p:cNvSpPr txBox="1">
            <a:spLocks noChangeArrowheads="1"/>
          </p:cNvSpPr>
          <p:nvPr/>
        </p:nvSpPr>
        <p:spPr bwMode="auto">
          <a:xfrm>
            <a:off x="58738" y="112713"/>
            <a:ext cx="1841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fr-FR" sz="3200">
              <a:solidFill>
                <a:srgbClr val="4686E2"/>
              </a:solidFill>
            </a:endParaRPr>
          </a:p>
        </p:txBody>
      </p:sp>
      <p:sp>
        <p:nvSpPr>
          <p:cNvPr id="4098" name="Text Box 8"/>
          <p:cNvSpPr txBox="1">
            <a:spLocks noChangeArrowheads="1"/>
          </p:cNvSpPr>
          <p:nvPr/>
        </p:nvSpPr>
        <p:spPr bwMode="auto">
          <a:xfrm>
            <a:off x="0" y="0"/>
            <a:ext cx="9143999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tIns="180000" rIns="180000" bIns="180000"/>
          <a:lstStyle/>
          <a:p>
            <a:pPr algn="ctr"/>
            <a:r>
              <a:rPr lang="fr-FR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fr-FR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Etat fédéral  3Régions  3Communautés</a:t>
            </a:r>
            <a:endParaRPr lang="fr-FR" sz="40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Image 3" descr="belgique-regions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08238" y="1616075"/>
            <a:ext cx="4395787" cy="375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L</a:t>
            </a:r>
            <a:r>
              <a:rPr lang="fr-FR" altLang="fr-FR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’</a:t>
            </a:r>
            <a:r>
              <a:rPr lang="fr-FR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EXPLOITANT EST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467544" y="908720"/>
            <a:ext cx="8229600" cy="4525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fr-FR" sz="5400" b="1" dirty="0" smtClean="0">
              <a:solidFill>
                <a:srgbClr val="FF0000"/>
              </a:solidFill>
              <a:ea typeface="ＭＳ Ｐゴシック" pitchFamily="34" charset="-128"/>
            </a:endParaRPr>
          </a:p>
          <a:p>
            <a:pPr algn="ctr">
              <a:buNone/>
            </a:pPr>
            <a:r>
              <a:rPr lang="fr-FR" sz="5400" b="1" dirty="0" smtClean="0">
                <a:solidFill>
                  <a:srgbClr val="FF0000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RESPONSABLE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itre 1"/>
          <p:cNvSpPr>
            <a:spLocks noGrp="1"/>
          </p:cNvSpPr>
          <p:nvPr>
            <p:ph type="title"/>
          </p:nvPr>
        </p:nvSpPr>
        <p:spPr bwMode="auto">
          <a:xfrm>
            <a:off x="323528" y="0"/>
            <a:ext cx="82296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sz="4000" b="1" dirty="0" smtClean="0">
                <a:solidFill>
                  <a:schemeClr val="accent2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Dossier Sécurité</a:t>
            </a:r>
            <a:endParaRPr lang="fr-FR" sz="4000" b="1" dirty="0" smtClean="0">
              <a:solidFill>
                <a:schemeClr val="accent2"/>
              </a:solidFill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</p:txBody>
      </p:sp>
      <p:sp>
        <p:nvSpPr>
          <p:cNvPr id="5122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467544" y="980728"/>
            <a:ext cx="8229600" cy="4525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BIENS</a:t>
            </a:r>
          </a:p>
          <a:p>
            <a:pPr lvl="1">
              <a:buFont typeface="Wingdings" pitchFamily="2" charset="2"/>
              <a:buChar char="Ø"/>
            </a:pPr>
            <a:r>
              <a:rPr lang="fr-FR" dirty="0" smtClean="0">
                <a:latin typeface="Times New Roman" pitchFamily="18" charset="0"/>
                <a:ea typeface="Arial" pitchFamily="34" charset="0"/>
                <a:cs typeface="Times New Roman" pitchFamily="18" charset="0"/>
              </a:rPr>
              <a:t>INFRASTRUCTURES</a:t>
            </a:r>
          </a:p>
          <a:p>
            <a:pPr lvl="1">
              <a:buFont typeface="Wingdings" pitchFamily="2" charset="2"/>
              <a:buChar char="Ø"/>
            </a:pPr>
            <a:r>
              <a:rPr lang="fr-FR" dirty="0" smtClean="0">
                <a:latin typeface="Times New Roman" pitchFamily="18" charset="0"/>
                <a:ea typeface="Arial" pitchFamily="34" charset="0"/>
                <a:cs typeface="Times New Roman" pitchFamily="18" charset="0"/>
              </a:rPr>
              <a:t>EQUIPEMENTS</a:t>
            </a:r>
          </a:p>
          <a:p>
            <a:r>
              <a:rPr lang="fr-FR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PERSONNES</a:t>
            </a:r>
          </a:p>
          <a:p>
            <a:pPr lvl="1">
              <a:buFont typeface="Wingdings" pitchFamily="2" charset="2"/>
              <a:buChar char="Ø"/>
            </a:pPr>
            <a:r>
              <a:rPr lang="fr-FR" dirty="0" smtClean="0">
                <a:latin typeface="Times New Roman" pitchFamily="18" charset="0"/>
                <a:ea typeface="Arial" pitchFamily="34" charset="0"/>
                <a:cs typeface="Times New Roman" pitchFamily="18" charset="0"/>
              </a:rPr>
              <a:t>PERSONNEL</a:t>
            </a:r>
          </a:p>
          <a:p>
            <a:pPr lvl="1">
              <a:buFont typeface="Wingdings" pitchFamily="2" charset="2"/>
              <a:buChar char="Ø"/>
            </a:pPr>
            <a:r>
              <a:rPr lang="fr-FR" dirty="0" smtClean="0">
                <a:latin typeface="Times New Roman" pitchFamily="18" charset="0"/>
                <a:ea typeface="Arial" pitchFamily="34" charset="0"/>
                <a:cs typeface="Times New Roman" pitchFamily="18" charset="0"/>
              </a:rPr>
              <a:t>CLIENTS</a:t>
            </a:r>
            <a:endParaRPr lang="fr-FR" dirty="0" smtClean="0">
              <a:latin typeface="Times New Roman" pitchFamily="18" charset="0"/>
              <a:ea typeface="Arial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itre 6"/>
          <p:cNvSpPr>
            <a:spLocks noGrp="1"/>
          </p:cNvSpPr>
          <p:nvPr>
            <p:ph type="title"/>
          </p:nvPr>
        </p:nvSpPr>
        <p:spPr bwMode="auto">
          <a:xfrm>
            <a:off x="395288" y="260350"/>
            <a:ext cx="82296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sz="4000" b="1" dirty="0" smtClean="0">
                <a:solidFill>
                  <a:schemeClr val="accent2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Sécurité des baignades</a:t>
            </a:r>
            <a:endParaRPr lang="fr-FR" sz="4000" b="1" dirty="0" smtClean="0">
              <a:solidFill>
                <a:schemeClr val="accent2"/>
              </a:solidFill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</p:txBody>
      </p:sp>
      <p:sp>
        <p:nvSpPr>
          <p:cNvPr id="6146" name="Espace réservé du contenu 7"/>
          <p:cNvSpPr>
            <a:spLocks noGrp="1"/>
          </p:cNvSpPr>
          <p:nvPr>
            <p:ph idx="1"/>
          </p:nvPr>
        </p:nvSpPr>
        <p:spPr bwMode="auto">
          <a:xfrm>
            <a:off x="467544" y="1268760"/>
            <a:ext cx="8229600" cy="4525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sz="2400" b="1" dirty="0" smtClean="0">
                <a:solidFill>
                  <a:srgbClr val="FF0000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SURVEILLANCE DIRECTE ET CONSTANTE PAR AU MOINS UN SAUVETEUR RESPONSABLE</a:t>
            </a:r>
          </a:p>
          <a:p>
            <a:r>
              <a:rPr lang="fr-FR" sz="2400" b="1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SURVEILLANCE ADAPTEE AU TYPE D</a:t>
            </a:r>
            <a:r>
              <a:rPr lang="fr-FR" altLang="fr-FR" sz="2400" b="1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’</a:t>
            </a:r>
            <a:r>
              <a:rPr lang="fr-FR" sz="2400" b="1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INSTALLATION</a:t>
            </a:r>
          </a:p>
          <a:p>
            <a:r>
              <a:rPr lang="fr-FR" sz="2400" b="1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SURVEILLANCE ADAPTEE AU TYPE DE FREQUENTATION</a:t>
            </a:r>
          </a:p>
          <a:p>
            <a:endParaRPr lang="fr-FR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re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sz="4000" b="1" dirty="0" smtClean="0">
                <a:solidFill>
                  <a:schemeClr val="accent2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L’exploitant</a:t>
            </a:r>
            <a:r>
              <a:rPr lang="fr-FR" dirty="0" smtClean="0">
                <a:ea typeface="ＭＳ Ｐゴシック" pitchFamily="34" charset="-128"/>
              </a:rPr>
              <a:t/>
            </a:r>
            <a:br>
              <a:rPr lang="fr-FR" dirty="0" smtClean="0">
                <a:ea typeface="ＭＳ Ｐゴシック" pitchFamily="34" charset="-128"/>
              </a:rPr>
            </a:br>
            <a:endParaRPr lang="fr-FR" dirty="0" smtClean="0">
              <a:ea typeface="ＭＳ Ｐゴシック" pitchFamily="34" charset="-128"/>
            </a:endParaRPr>
          </a:p>
        </p:txBody>
      </p:sp>
      <p:sp>
        <p:nvSpPr>
          <p:cNvPr id="7170" name="Espace réservé du contenu 2"/>
          <p:cNvSpPr>
            <a:spLocks noGrp="1"/>
          </p:cNvSpPr>
          <p:nvPr>
            <p:ph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sz="2400" b="1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REALISE UNE ANALYSE DE </a:t>
            </a:r>
            <a:r>
              <a:rPr lang="fr-FR" sz="2400" b="1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RISQUE</a:t>
            </a:r>
          </a:p>
          <a:p>
            <a:endParaRPr lang="fr-FR" sz="2400" b="1" dirty="0" smtClean="0"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  <a:p>
            <a:endParaRPr lang="fr-FR" sz="2400" b="1" dirty="0" smtClean="0"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  <a:p>
            <a:r>
              <a:rPr lang="fr-FR" sz="2400" b="1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ETABLIT UN PLAN DE SURVEILLANCE ADAPTE A SON ETABLISSEMENT</a:t>
            </a:r>
          </a:p>
          <a:p>
            <a:endParaRPr lang="fr-FR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itre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sz="4000" dirty="0" smtClean="0">
                <a:solidFill>
                  <a:schemeClr val="accent2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Plan de Surveillance</a:t>
            </a:r>
            <a:endParaRPr lang="fr-FR" sz="4000" dirty="0" smtClean="0">
              <a:solidFill>
                <a:schemeClr val="accent2"/>
              </a:solidFill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</p:txBody>
      </p:sp>
      <p:sp>
        <p:nvSpPr>
          <p:cNvPr id="9218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395536" y="1340768"/>
            <a:ext cx="8229600" cy="42814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sz="2000" b="1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S</a:t>
            </a:r>
            <a:r>
              <a:rPr lang="fr-FR" altLang="fr-FR" sz="2000" b="1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’</a:t>
            </a:r>
            <a:r>
              <a:rPr lang="fr-FR" sz="2000" b="1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INTEGRERA AU PLAN DE SECURITE DE L</a:t>
            </a:r>
            <a:r>
              <a:rPr lang="fr-FR" altLang="fr-FR" sz="2000" b="1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’</a:t>
            </a:r>
            <a:r>
              <a:rPr lang="fr-FR" sz="2000" b="1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ETABLISSEMENT</a:t>
            </a:r>
          </a:p>
          <a:p>
            <a:r>
              <a:rPr lang="fr-FR" sz="2000" b="1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S </a:t>
            </a:r>
            <a:r>
              <a:rPr lang="fr-FR" altLang="fr-FR" sz="2000" b="1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‘</a:t>
            </a:r>
            <a:r>
              <a:rPr lang="fr-FR" sz="2000" b="1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APPUYERA SUR LE ROI DE L</a:t>
            </a:r>
            <a:r>
              <a:rPr lang="fr-FR" altLang="fr-FR" sz="2000" b="1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’</a:t>
            </a:r>
            <a:r>
              <a:rPr lang="fr-FR" sz="2000" b="1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ETABLISSEMENT</a:t>
            </a:r>
          </a:p>
          <a:p>
            <a:r>
              <a:rPr lang="fr-FR" sz="2000" b="1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EVITERA LA « ROUTINE »</a:t>
            </a:r>
          </a:p>
          <a:p>
            <a:r>
              <a:rPr lang="fr-FR" sz="2000" b="1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AMELIORERA LA SECURITE PAR UN ENCADREMENT PEDAGOGIQUE PERFORMANT</a:t>
            </a:r>
          </a:p>
          <a:p>
            <a:r>
              <a:rPr lang="fr-FR" sz="2000" b="1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COMMUNIQUERA EFFICACEMENT CONSIGNES &amp; PROCEDURES</a:t>
            </a:r>
          </a:p>
          <a:p>
            <a:endParaRPr lang="fr-FR" sz="2000" b="1" dirty="0" smtClean="0">
              <a:ea typeface="ＭＳ Ｐゴシック" pitchFamily="34" charset="-128"/>
            </a:endParaRPr>
          </a:p>
          <a:p>
            <a:endParaRPr lang="fr-FR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re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sz="4000" b="1" dirty="0" smtClean="0">
                <a:solidFill>
                  <a:schemeClr val="accent2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Eviter la routine</a:t>
            </a:r>
            <a:endParaRPr lang="fr-FR" sz="4000" b="1" dirty="0" smtClean="0">
              <a:solidFill>
                <a:schemeClr val="accent2"/>
              </a:solidFill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395536" y="1196752"/>
          <a:ext cx="8229600" cy="441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MN1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MN 2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MN 3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MN 4</a:t>
                      </a:r>
                      <a:endParaRPr lang="fr-FR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13H20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cours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/>
                        <a:t>cours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/>
                        <a:t>cours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SURV</a:t>
                      </a:r>
                      <a:endParaRPr lang="fr-FR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14H00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S+P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SURV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/>
                        <a:t>cours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/>
                        <a:t>cours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/>
                        <a:t>cours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14H40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S+P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/>
                        <a:t>cours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/>
                        <a:t>SURV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/>
                        <a:t>cours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/>
                        <a:t>cours</a:t>
                      </a:r>
                    </a:p>
                  </a:txBody>
                  <a:tcPr/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15H20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P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/>
                        <a:t>SURV/PAUSE</a:t>
                      </a:r>
                    </a:p>
                    <a:p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/>
                        <a:t>SURV/PAUSE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/>
                        <a:t>SURV/PAUSE</a:t>
                      </a:r>
                    </a:p>
                    <a:p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/>
                        <a:t>SURV/PAUSE</a:t>
                      </a:r>
                    </a:p>
                    <a:p>
                      <a:endParaRPr lang="fr-FR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16H00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P+C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cours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/>
                        <a:t>cours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/>
                        <a:t>cours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SURV</a:t>
                      </a:r>
                      <a:endParaRPr lang="fr-FR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&gt;19H00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800"/>
                    </a:p>
                  </a:txBody>
                  <a:tcPr/>
                </a:tc>
              </a:tr>
              <a:tr h="640080"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19H00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AQUA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cours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/>
                        <a:t>cours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/>
                        <a:t>cours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/>
                        <a:t>cours</a:t>
                      </a:r>
                    </a:p>
                    <a:p>
                      <a:endParaRPr lang="fr-FR" sz="1800" dirty="0"/>
                    </a:p>
                  </a:txBody>
                  <a:tcPr/>
                </a:tc>
              </a:tr>
              <a:tr h="640080"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&gt;20H30</a:t>
                      </a:r>
                    </a:p>
                    <a:p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itre 1"/>
          <p:cNvSpPr>
            <a:spLocks noGrp="1"/>
          </p:cNvSpPr>
          <p:nvPr>
            <p:ph type="title"/>
          </p:nvPr>
        </p:nvSpPr>
        <p:spPr bwMode="auto">
          <a:xfrm>
            <a:off x="468313" y="260350"/>
            <a:ext cx="84963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sz="4000" b="1" dirty="0" smtClean="0">
                <a:solidFill>
                  <a:schemeClr val="accent2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Améliorera sécurité/pédagogique</a:t>
            </a:r>
            <a:endParaRPr lang="fr-FR" sz="4000" b="1" dirty="0" smtClean="0">
              <a:solidFill>
                <a:schemeClr val="accent2"/>
              </a:solidFill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</p:txBody>
      </p:sp>
      <p:sp>
        <p:nvSpPr>
          <p:cNvPr id="9218" name="Espace réservé du contenu 2"/>
          <p:cNvSpPr>
            <a:spLocks noGrp="1"/>
          </p:cNvSpPr>
          <p:nvPr>
            <p:ph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sz="2000" b="1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ECOLE A 17 ELEVES   1 PEP +</a:t>
            </a:r>
          </a:p>
          <a:p>
            <a:r>
              <a:rPr lang="fr-FR" sz="2000" b="1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ECOLE B  18 ELEVES   1 PEP</a:t>
            </a:r>
          </a:p>
          <a:p>
            <a:r>
              <a:rPr lang="fr-FR" sz="2000" b="1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ORGANISATION  DES COURS PAR NIVEAUX DE NATATION ET NON PAR CLASSES </a:t>
            </a:r>
          </a:p>
          <a:p>
            <a:r>
              <a:rPr lang="fr-FR" sz="2000" b="1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5 NIVEAUX + 1 SAUVETEUR SURVEILLANCE DIRECTE</a:t>
            </a:r>
          </a:p>
          <a:p>
            <a:r>
              <a:rPr lang="fr-FR" sz="2000" b="1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COUT IMPORTANT</a:t>
            </a:r>
            <a:endParaRPr lang="fr-FR" dirty="0" smtClean="0"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  <a:p>
            <a:endParaRPr lang="fr-FR" dirty="0" smtClean="0"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7" grpId="0"/>
    </p:bld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604</TotalTime>
  <Words>216</Words>
  <Application>Microsoft Office PowerPoint</Application>
  <PresentationFormat>Affichage à l'écran (4:3)</PresentationFormat>
  <Paragraphs>94</Paragraphs>
  <Slides>14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9" baseType="lpstr">
      <vt:lpstr>Arial</vt:lpstr>
      <vt:lpstr>ＭＳ Ｐゴシック</vt:lpstr>
      <vt:lpstr>Calibri</vt:lpstr>
      <vt:lpstr>Verdana</vt:lpstr>
      <vt:lpstr>Modèle par défaut</vt:lpstr>
      <vt:lpstr>Diapositive 1</vt:lpstr>
      <vt:lpstr>Diapositive 2</vt:lpstr>
      <vt:lpstr>L’EXPLOITANT EST</vt:lpstr>
      <vt:lpstr>Dossier Sécurité</vt:lpstr>
      <vt:lpstr>Sécurité des baignades</vt:lpstr>
      <vt:lpstr>L’exploitant </vt:lpstr>
      <vt:lpstr>Plan de Surveillance</vt:lpstr>
      <vt:lpstr>Eviter la routine</vt:lpstr>
      <vt:lpstr>Améliorera sécurité/pédagogique</vt:lpstr>
      <vt:lpstr>Communiquera</vt:lpstr>
      <vt:lpstr>La surveillance des baignades et donc: </vt:lpstr>
      <vt:lpstr>Diapositive 12</vt:lpstr>
      <vt:lpstr>Diapositive 13</vt:lpstr>
      <vt:lpstr>Diapositive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Blue Water Flow</dc:title>
  <dc:creator>www.powerpointstyles.com</dc:creator>
  <dc:description>Image credit to Francesco Marino / FreeDigitalPhotos.net</dc:description>
  <cp:lastModifiedBy>ZeSchtroumpf</cp:lastModifiedBy>
  <cp:revision>58</cp:revision>
  <cp:lastPrinted>2012-03-19T16:32:38Z</cp:lastPrinted>
  <dcterms:created xsi:type="dcterms:W3CDTF">2009-03-23T15:23:24Z</dcterms:created>
  <dcterms:modified xsi:type="dcterms:W3CDTF">2012-03-21T09:32:33Z</dcterms:modified>
</cp:coreProperties>
</file>